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2" r:id="rId3"/>
    <p:sldId id="283" r:id="rId4"/>
    <p:sldId id="285" r:id="rId5"/>
    <p:sldId id="286" r:id="rId6"/>
    <p:sldId id="288" r:id="rId7"/>
    <p:sldId id="284" r:id="rId8"/>
    <p:sldId id="287" r:id="rId9"/>
    <p:sldId id="289" r:id="rId10"/>
    <p:sldId id="290" r:id="rId11"/>
    <p:sldId id="299" r:id="rId12"/>
    <p:sldId id="305" r:id="rId13"/>
    <p:sldId id="306" r:id="rId14"/>
    <p:sldId id="304" r:id="rId15"/>
    <p:sldId id="291" r:id="rId16"/>
    <p:sldId id="292" r:id="rId17"/>
    <p:sldId id="295" r:id="rId18"/>
    <p:sldId id="294" r:id="rId19"/>
    <p:sldId id="293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A26E4B4-AAED-47A5-AFF0-9EC1F3DF12B0}">
          <p14:sldIdLst>
            <p14:sldId id="258"/>
            <p14:sldId id="282"/>
            <p14:sldId id="283"/>
            <p14:sldId id="285"/>
            <p14:sldId id="286"/>
            <p14:sldId id="288"/>
            <p14:sldId id="284"/>
            <p14:sldId id="287"/>
            <p14:sldId id="289"/>
            <p14:sldId id="290"/>
            <p14:sldId id="299"/>
            <p14:sldId id="305"/>
            <p14:sldId id="306"/>
            <p14:sldId id="304"/>
            <p14:sldId id="291"/>
            <p14:sldId id="292"/>
            <p14:sldId id="295"/>
            <p14:sldId id="294"/>
            <p14:sldId id="293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E92B30"/>
    <a:srgbClr val="990099"/>
    <a:srgbClr val="FFCC00"/>
    <a:srgbClr val="F9CFF7"/>
    <a:srgbClr val="F9C5C6"/>
    <a:srgbClr val="0000CC"/>
    <a:srgbClr val="990033"/>
    <a:srgbClr val="CBEFC3"/>
    <a:srgbClr val="91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764" autoAdjust="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GABI%20FISERE\serviciu%20MEN\an%202018_2019\Concursuri\concurs%20Kiritescu%20_01martie%202019\plan%20de%20afacere\Cheltuieli%20Camping%20Inima%20Naturii_primul%20an_V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GABI%20FISERE\serviciu%20MEN\an%202018_2019\Concursuri\concurs%20Kiritescu%20_01martie%202019\plan%20de%20afacere\Cheltuieli%20Camping%20Inima%20Naturii_primul%20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GABI%20FISERE\serviciu%20MEN\an%202018_2019\Concursuri\concurs%20Kiritescu%20_01martie%202019\plan%20de%20afacere\Cheltuieli%20Camping%20Inima%20Naturii_primul%20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GABI%20FISERE\serviciu%20MEN\an%202018_2019\Concursuri\concurs%20Kiritescu%20_01martie%202019\plan%20de%20afacere\Cheltuieli%20Camping%20Inima%20Naturii_primul%20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GABI%20FISERE\serviciu%20MEN\an%202018_2019\Concursuri\concurs%20Kiritescu%20_01martie%202019\plan%20de%20afacere\Cheltuieli%20Camping%20Inima%20Naturii_primul%20an_V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dirty="0" err="1"/>
              <a:t>Valoare</a:t>
            </a:r>
            <a:r>
              <a:rPr lang="en-US" dirty="0"/>
              <a:t> </a:t>
            </a:r>
            <a:r>
              <a:rPr lang="en-US" dirty="0" err="1"/>
              <a:t>facturi</a:t>
            </a:r>
            <a:r>
              <a:rPr lang="en-US" dirty="0"/>
              <a:t> </a:t>
            </a:r>
            <a:r>
              <a:rPr lang="en-US" dirty="0" err="1"/>
              <a:t>utilitati</a:t>
            </a:r>
            <a:r>
              <a:rPr lang="en-US" dirty="0"/>
              <a:t> </a:t>
            </a:r>
            <a:r>
              <a:rPr lang="en-US" dirty="0" err="1"/>
              <a:t>anuale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TVA (lei)</a:t>
            </a:r>
          </a:p>
        </c:rich>
      </c:tx>
      <c:layout>
        <c:manualLayout>
          <c:xMode val="edge"/>
          <c:yMode val="edge"/>
          <c:x val="0.12567469355256825"/>
          <c:y val="1.4503596822575263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17962818946045E-2"/>
          <c:y val="0.25336551147094766"/>
          <c:w val="0.57840766535199795"/>
          <c:h val="0.68049600391623155"/>
        </c:manualLayout>
      </c:layout>
      <c:pie3DChart>
        <c:varyColors val="1"/>
        <c:ser>
          <c:idx val="0"/>
          <c:order val="0"/>
          <c:tx>
            <c:strRef>
              <c:f>marketing!$G$19</c:f>
              <c:strCache>
                <c:ptCount val="1"/>
                <c:pt idx="0">
                  <c:v>Facturi lunare, Val. Neta (lei)</c:v>
                </c:pt>
              </c:strCache>
            </c:strRef>
          </c:tx>
          <c:explosion val="25"/>
          <c:cat>
            <c:strRef>
              <c:f>marketing!$F$20:$F$25</c:f>
              <c:strCache>
                <c:ptCount val="6"/>
                <c:pt idx="0">
                  <c:v>Furnizor electricitate </c:v>
                </c:pt>
                <c:pt idx="1">
                  <c:v>Furnizor apa</c:v>
                </c:pt>
                <c:pt idx="2">
                  <c:v>Furnizor gaz</c:v>
                </c:pt>
                <c:pt idx="3">
                  <c:v>Furnizor servicii terti</c:v>
                </c:pt>
                <c:pt idx="4">
                  <c:v>Primarie - Redeventa </c:v>
                </c:pt>
                <c:pt idx="5">
                  <c:v>Total furnizori</c:v>
                </c:pt>
              </c:strCache>
            </c:strRef>
          </c:cat>
          <c:val>
            <c:numRef>
              <c:f>marketing!$G$20:$G$25</c:f>
            </c:numRef>
          </c:val>
          <c:extLst>
            <c:ext xmlns:c16="http://schemas.microsoft.com/office/drawing/2014/chart" uri="{C3380CC4-5D6E-409C-BE32-E72D297353CC}">
              <c16:uniqueId val="{00000000-AA04-4237-AEA5-144754051ED1}"/>
            </c:ext>
          </c:extLst>
        </c:ser>
        <c:ser>
          <c:idx val="1"/>
          <c:order val="1"/>
          <c:tx>
            <c:strRef>
              <c:f>marketing!$H$19</c:f>
              <c:strCache>
                <c:ptCount val="1"/>
                <c:pt idx="0">
                  <c:v>Facturi lunare, inclusiv TVA(lei)</c:v>
                </c:pt>
              </c:strCache>
            </c:strRef>
          </c:tx>
          <c:explosion val="25"/>
          <c:cat>
            <c:strRef>
              <c:f>marketing!$F$20:$F$25</c:f>
              <c:strCache>
                <c:ptCount val="6"/>
                <c:pt idx="0">
                  <c:v>Furnizor electricitate </c:v>
                </c:pt>
                <c:pt idx="1">
                  <c:v>Furnizor apa</c:v>
                </c:pt>
                <c:pt idx="2">
                  <c:v>Furnizor gaz</c:v>
                </c:pt>
                <c:pt idx="3">
                  <c:v>Furnizor servicii terti</c:v>
                </c:pt>
                <c:pt idx="4">
                  <c:v>Primarie - Redeventa </c:v>
                </c:pt>
                <c:pt idx="5">
                  <c:v>Total furnizori</c:v>
                </c:pt>
              </c:strCache>
            </c:strRef>
          </c:cat>
          <c:val>
            <c:numRef>
              <c:f>marketing!$H$20:$H$25</c:f>
            </c:numRef>
          </c:val>
          <c:extLst>
            <c:ext xmlns:c16="http://schemas.microsoft.com/office/drawing/2014/chart" uri="{C3380CC4-5D6E-409C-BE32-E72D297353CC}">
              <c16:uniqueId val="{00000001-AA04-4237-AEA5-144754051ED1}"/>
            </c:ext>
          </c:extLst>
        </c:ser>
        <c:ser>
          <c:idx val="2"/>
          <c:order val="2"/>
          <c:tx>
            <c:strRef>
              <c:f>marketing!$I$19</c:f>
              <c:strCache>
                <c:ptCount val="1"/>
                <c:pt idx="0">
                  <c:v>Valoare facturi anuale, inclusiv TVA (lei)</c:v>
                </c:pt>
              </c:strCache>
            </c:strRef>
          </c:tx>
          <c:explosion val="33"/>
          <c:cat>
            <c:strRef>
              <c:f>marketing!$F$20:$F$25</c:f>
              <c:strCache>
                <c:ptCount val="6"/>
                <c:pt idx="0">
                  <c:v>Furnizor electricitate </c:v>
                </c:pt>
                <c:pt idx="1">
                  <c:v>Furnizor apa</c:v>
                </c:pt>
                <c:pt idx="2">
                  <c:v>Furnizor gaz</c:v>
                </c:pt>
                <c:pt idx="3">
                  <c:v>Furnizor servicii terti</c:v>
                </c:pt>
                <c:pt idx="4">
                  <c:v>Primarie - Redeventa </c:v>
                </c:pt>
                <c:pt idx="5">
                  <c:v>Total furnizori</c:v>
                </c:pt>
              </c:strCache>
            </c:strRef>
          </c:cat>
          <c:val>
            <c:numRef>
              <c:f>marketing!$I$20:$I$25</c:f>
              <c:numCache>
                <c:formatCode>General</c:formatCode>
                <c:ptCount val="6"/>
                <c:pt idx="0">
                  <c:v>3570</c:v>
                </c:pt>
                <c:pt idx="1">
                  <c:v>5593</c:v>
                </c:pt>
                <c:pt idx="2">
                  <c:v>7140</c:v>
                </c:pt>
                <c:pt idx="3">
                  <c:v>2380</c:v>
                </c:pt>
                <c:pt idx="4">
                  <c:v>1200</c:v>
                </c:pt>
                <c:pt idx="5" formatCode="0.00">
                  <c:v>19883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04-4237-AEA5-144754051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74765303855132"/>
          <c:y val="0.1721119528385735"/>
          <c:w val="0.29783438414250268"/>
          <c:h val="0.79714667120319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Sheet4!$C$4</c:f>
              <c:strCache>
                <c:ptCount val="1"/>
                <c:pt idx="0">
                  <c:v>Total venituri din exploatare </c:v>
                </c:pt>
              </c:strCache>
            </c:strRef>
          </c:tx>
          <c:invertIfNegative val="0"/>
          <c:val>
            <c:numRef>
              <c:f>Sheet4!$D$4:$H$4</c:f>
              <c:numCache>
                <c:formatCode>General</c:formatCode>
                <c:ptCount val="5"/>
                <c:pt idx="0">
                  <c:v>91250</c:v>
                </c:pt>
                <c:pt idx="1">
                  <c:v>182500</c:v>
                </c:pt>
                <c:pt idx="2">
                  <c:v>273750</c:v>
                </c:pt>
                <c:pt idx="3">
                  <c:v>365000</c:v>
                </c:pt>
                <c:pt idx="4">
                  <c:v>456250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C-46DD-A3B2-9241C02EB554}"/>
            </c:ext>
          </c:extLst>
        </c:ser>
        <c:ser>
          <c:idx val="1"/>
          <c:order val="1"/>
          <c:tx>
            <c:strRef>
              <c:f>Sheet4!$C$5</c:f>
              <c:strCache>
                <c:ptCount val="1"/>
                <c:pt idx="0">
                  <c:v>Rezultat net </c:v>
                </c:pt>
              </c:strCache>
            </c:strRef>
          </c:tx>
          <c:invertIfNegative val="0"/>
          <c:val>
            <c:numRef>
              <c:f>Sheet4!$D$5:$H$5</c:f>
              <c:numCache>
                <c:formatCode>General</c:formatCode>
                <c:ptCount val="5"/>
                <c:pt idx="0">
                  <c:v>3252</c:v>
                </c:pt>
                <c:pt idx="1">
                  <c:v>6504</c:v>
                </c:pt>
                <c:pt idx="2">
                  <c:v>9756</c:v>
                </c:pt>
                <c:pt idx="3">
                  <c:v>13008</c:v>
                </c:pt>
                <c:pt idx="4">
                  <c:v>16260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C-46DD-A3B2-9241C02EB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78848"/>
        <c:axId val="57684736"/>
      </c:barChart>
      <c:catAx>
        <c:axId val="5767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57684736"/>
        <c:crosses val="autoZero"/>
        <c:auto val="1"/>
        <c:lblAlgn val="ctr"/>
        <c:lblOffset val="100"/>
        <c:noMultiLvlLbl val="0"/>
      </c:catAx>
      <c:valAx>
        <c:axId val="5768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678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52779481083912982"/>
          <c:y val="8.673653776653415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Sheet6!$C$3</c:f>
              <c:strCache>
                <c:ptCount val="1"/>
                <c:pt idx="0">
                  <c:v>Rezultat net </c:v>
                </c:pt>
              </c:strCache>
            </c:strRef>
          </c:tx>
          <c:invertIfNegative val="0"/>
          <c:val>
            <c:numRef>
              <c:f>Sheet6!$D$3:$H$3</c:f>
              <c:numCache>
                <c:formatCode>General</c:formatCode>
                <c:ptCount val="5"/>
                <c:pt idx="0">
                  <c:v>3252</c:v>
                </c:pt>
                <c:pt idx="1">
                  <c:v>6504</c:v>
                </c:pt>
                <c:pt idx="2">
                  <c:v>9756</c:v>
                </c:pt>
                <c:pt idx="3">
                  <c:v>13008</c:v>
                </c:pt>
                <c:pt idx="4">
                  <c:v>16260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4-4904-87F5-40A0CA41C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705600"/>
        <c:axId val="57707136"/>
      </c:barChart>
      <c:catAx>
        <c:axId val="5770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57707136"/>
        <c:crosses val="autoZero"/>
        <c:auto val="1"/>
        <c:lblAlgn val="ctr"/>
        <c:lblOffset val="100"/>
        <c:noMultiLvlLbl val="0"/>
      </c:catAx>
      <c:valAx>
        <c:axId val="5770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705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N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Sheet6!$C$3:$C$5</c:f>
              <c:strCache>
                <c:ptCount val="3"/>
                <c:pt idx="0">
                  <c:v>Rezultat net </c:v>
                </c:pt>
                <c:pt idx="1">
                  <c:v>Cifra afaceri neta </c:v>
                </c:pt>
                <c:pt idx="2">
                  <c:v>Marja de profit </c:v>
                </c:pt>
              </c:strCache>
            </c:strRef>
          </c:cat>
          <c:val>
            <c:numRef>
              <c:f>Sheet6!$D$3:$D$5</c:f>
              <c:numCache>
                <c:formatCode>General</c:formatCode>
                <c:ptCount val="3"/>
                <c:pt idx="0">
                  <c:v>3252</c:v>
                </c:pt>
                <c:pt idx="1">
                  <c:v>91250</c:v>
                </c:pt>
                <c:pt idx="2" formatCode="0.00">
                  <c:v>3.563835616438356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7-4D74-A5A0-643C72749C77}"/>
            </c:ext>
          </c:extLst>
        </c:ser>
        <c:ser>
          <c:idx val="1"/>
          <c:order val="1"/>
          <c:tx>
            <c:v>N+1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Sheet6!$C$3:$C$5</c:f>
              <c:strCache>
                <c:ptCount val="3"/>
                <c:pt idx="0">
                  <c:v>Rezultat net </c:v>
                </c:pt>
                <c:pt idx="1">
                  <c:v>Cifra afaceri neta </c:v>
                </c:pt>
                <c:pt idx="2">
                  <c:v>Marja de profit </c:v>
                </c:pt>
              </c:strCache>
            </c:strRef>
          </c:cat>
          <c:val>
            <c:numRef>
              <c:f>Sheet6!$E$3:$E$5</c:f>
              <c:numCache>
                <c:formatCode>General</c:formatCode>
                <c:ptCount val="3"/>
                <c:pt idx="0">
                  <c:v>6504</c:v>
                </c:pt>
                <c:pt idx="1">
                  <c:v>182500</c:v>
                </c:pt>
                <c:pt idx="2" formatCode="0.00">
                  <c:v>3.563835616438356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7-4D74-A5A0-643C72749C77}"/>
            </c:ext>
          </c:extLst>
        </c:ser>
        <c:ser>
          <c:idx val="2"/>
          <c:order val="2"/>
          <c:tx>
            <c:v>N+2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Sheet6!$C$3:$C$5</c:f>
              <c:strCache>
                <c:ptCount val="3"/>
                <c:pt idx="0">
                  <c:v>Rezultat net </c:v>
                </c:pt>
                <c:pt idx="1">
                  <c:v>Cifra afaceri neta </c:v>
                </c:pt>
                <c:pt idx="2">
                  <c:v>Marja de profit </c:v>
                </c:pt>
              </c:strCache>
            </c:strRef>
          </c:cat>
          <c:val>
            <c:numRef>
              <c:f>Sheet6!$F$3:$F$5</c:f>
              <c:numCache>
                <c:formatCode>General</c:formatCode>
                <c:ptCount val="3"/>
                <c:pt idx="0">
                  <c:v>9756</c:v>
                </c:pt>
                <c:pt idx="1">
                  <c:v>273750</c:v>
                </c:pt>
                <c:pt idx="2" formatCode="0.00">
                  <c:v>3.563835616438356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7-4D74-A5A0-643C72749C77}"/>
            </c:ext>
          </c:extLst>
        </c:ser>
        <c:ser>
          <c:idx val="3"/>
          <c:order val="3"/>
          <c:tx>
            <c:v>N+3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Sheet6!$C$3:$C$5</c:f>
              <c:strCache>
                <c:ptCount val="3"/>
                <c:pt idx="0">
                  <c:v>Rezultat net </c:v>
                </c:pt>
                <c:pt idx="1">
                  <c:v>Cifra afaceri neta </c:v>
                </c:pt>
                <c:pt idx="2">
                  <c:v>Marja de profit </c:v>
                </c:pt>
              </c:strCache>
            </c:strRef>
          </c:cat>
          <c:val>
            <c:numRef>
              <c:f>Sheet6!$G$3:$G$5</c:f>
              <c:numCache>
                <c:formatCode>General</c:formatCode>
                <c:ptCount val="3"/>
                <c:pt idx="0">
                  <c:v>13008</c:v>
                </c:pt>
                <c:pt idx="1">
                  <c:v>365000</c:v>
                </c:pt>
                <c:pt idx="2" formatCode="0.00">
                  <c:v>3.563835616438356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7-4D74-A5A0-643C72749C77}"/>
            </c:ext>
          </c:extLst>
        </c:ser>
        <c:ser>
          <c:idx val="4"/>
          <c:order val="4"/>
          <c:tx>
            <c:v>N+4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Sheet6!$C$3:$C$5</c:f>
              <c:strCache>
                <c:ptCount val="3"/>
                <c:pt idx="0">
                  <c:v>Rezultat net </c:v>
                </c:pt>
                <c:pt idx="1">
                  <c:v>Cifra afaceri neta </c:v>
                </c:pt>
                <c:pt idx="2">
                  <c:v>Marja de profit </c:v>
                </c:pt>
              </c:strCache>
            </c:strRef>
          </c:cat>
          <c:val>
            <c:numRef>
              <c:f>Sheet6!$H$3:$H$5</c:f>
              <c:numCache>
                <c:formatCode>General</c:formatCode>
                <c:ptCount val="3"/>
                <c:pt idx="0">
                  <c:v>16260</c:v>
                </c:pt>
                <c:pt idx="1">
                  <c:v>456250</c:v>
                </c:pt>
                <c:pt idx="2" formatCode="0.00">
                  <c:v>3.563835616438356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67-4D74-A5A0-643C72749C77}"/>
            </c:ext>
          </c:extLst>
        </c:ser>
        <c:ser>
          <c:idx val="5"/>
          <c:order val="5"/>
          <c:tx>
            <c:strRef>
              <c:f>Sheet6!$D$2:$H$2</c:f>
              <c:strCache>
                <c:ptCount val="1"/>
                <c:pt idx="0">
                  <c:v>N N+1 N+2 N+3 N+4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5-AE67-4D74-A5A0-643C72749C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57817344"/>
        <c:axId val="57823232"/>
        <c:axId val="0"/>
      </c:bar3DChart>
      <c:catAx>
        <c:axId val="5781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823232"/>
        <c:crosses val="autoZero"/>
        <c:auto val="1"/>
        <c:lblAlgn val="ctr"/>
        <c:lblOffset val="100"/>
        <c:noMultiLvlLbl val="0"/>
      </c:catAx>
      <c:valAx>
        <c:axId val="5782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7817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471084864391953"/>
          <c:y val="2.5190999731844663E-2"/>
          <c:w val="0.41385083114610671"/>
          <c:h val="0.850756766859250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'marja de profit'!$D$30</c:f>
              <c:strCache>
                <c:ptCount val="1"/>
                <c:pt idx="0">
                  <c:v>Cifra de afaceri</c:v>
                </c:pt>
              </c:strCache>
            </c:strRef>
          </c:tx>
          <c:invertIfNegative val="0"/>
          <c:cat>
            <c:strRef>
              <c:f>'marja de profit'!$E$29:$I$29</c:f>
              <c:strCache>
                <c:ptCount val="5"/>
                <c:pt idx="0">
                  <c:v>N</c:v>
                </c:pt>
                <c:pt idx="1">
                  <c:v>N+1</c:v>
                </c:pt>
                <c:pt idx="2">
                  <c:v>N+2</c:v>
                </c:pt>
                <c:pt idx="3">
                  <c:v>N+3</c:v>
                </c:pt>
                <c:pt idx="4">
                  <c:v>N+4</c:v>
                </c:pt>
              </c:strCache>
            </c:strRef>
          </c:cat>
          <c:val>
            <c:numRef>
              <c:f>'marja de profit'!$E$30:$I$30</c:f>
              <c:numCache>
                <c:formatCode>General</c:formatCode>
                <c:ptCount val="5"/>
                <c:pt idx="0">
                  <c:v>91250</c:v>
                </c:pt>
                <c:pt idx="1">
                  <c:v>182500</c:v>
                </c:pt>
                <c:pt idx="2">
                  <c:v>273750</c:v>
                </c:pt>
                <c:pt idx="3">
                  <c:v>365000</c:v>
                </c:pt>
                <c:pt idx="4">
                  <c:v>456250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0-093F-47D9-A9B2-627BA56F4F6F}"/>
            </c:ext>
          </c:extLst>
        </c:ser>
        <c:ser>
          <c:idx val="1"/>
          <c:order val="1"/>
          <c:tx>
            <c:strRef>
              <c:f>'marja de profit'!$D$31</c:f>
              <c:strCache>
                <c:ptCount val="1"/>
                <c:pt idx="0">
                  <c:v>Rezultat net- profit</c:v>
                </c:pt>
              </c:strCache>
            </c:strRef>
          </c:tx>
          <c:invertIfNegative val="0"/>
          <c:cat>
            <c:strRef>
              <c:f>'marja de profit'!$E$29:$I$29</c:f>
              <c:strCache>
                <c:ptCount val="5"/>
                <c:pt idx="0">
                  <c:v>N</c:v>
                </c:pt>
                <c:pt idx="1">
                  <c:v>N+1</c:v>
                </c:pt>
                <c:pt idx="2">
                  <c:v>N+2</c:v>
                </c:pt>
                <c:pt idx="3">
                  <c:v>N+3</c:v>
                </c:pt>
                <c:pt idx="4">
                  <c:v>N+4</c:v>
                </c:pt>
              </c:strCache>
            </c:strRef>
          </c:cat>
          <c:val>
            <c:numRef>
              <c:f>'marja de profit'!$E$31:$I$31</c:f>
              <c:numCache>
                <c:formatCode>General</c:formatCode>
                <c:ptCount val="5"/>
                <c:pt idx="0">
                  <c:v>3252</c:v>
                </c:pt>
                <c:pt idx="1">
                  <c:v>6504</c:v>
                </c:pt>
                <c:pt idx="2">
                  <c:v>9756</c:v>
                </c:pt>
                <c:pt idx="3">
                  <c:v>13008</c:v>
                </c:pt>
                <c:pt idx="4">
                  <c:v>16260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3F-47D9-A9B2-627BA56F4F6F}"/>
            </c:ext>
          </c:extLst>
        </c:ser>
        <c:ser>
          <c:idx val="2"/>
          <c:order val="2"/>
          <c:tx>
            <c:strRef>
              <c:f>'marja de profit'!$D$32</c:f>
              <c:strCache>
                <c:ptCount val="1"/>
                <c:pt idx="0">
                  <c:v>Cheltuieli totale</c:v>
                </c:pt>
              </c:strCache>
            </c:strRef>
          </c:tx>
          <c:invertIfNegative val="0"/>
          <c:cat>
            <c:strRef>
              <c:f>'marja de profit'!$E$29:$I$29</c:f>
              <c:strCache>
                <c:ptCount val="5"/>
                <c:pt idx="0">
                  <c:v>N</c:v>
                </c:pt>
                <c:pt idx="1">
                  <c:v>N+1</c:v>
                </c:pt>
                <c:pt idx="2">
                  <c:v>N+2</c:v>
                </c:pt>
                <c:pt idx="3">
                  <c:v>N+3</c:v>
                </c:pt>
                <c:pt idx="4">
                  <c:v>N+4</c:v>
                </c:pt>
              </c:strCache>
            </c:strRef>
          </c:cat>
          <c:val>
            <c:numRef>
              <c:f>'marja de profit'!$E$32:$I$32</c:f>
              <c:numCache>
                <c:formatCode>General</c:formatCode>
                <c:ptCount val="5"/>
                <c:pt idx="0">
                  <c:v>85260</c:v>
                </c:pt>
                <c:pt idx="1">
                  <c:v>170520</c:v>
                </c:pt>
                <c:pt idx="2">
                  <c:v>255780</c:v>
                </c:pt>
                <c:pt idx="3">
                  <c:v>341040</c:v>
                </c:pt>
                <c:pt idx="4">
                  <c:v>426300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3F-47D9-A9B2-627BA56F4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950976"/>
        <c:axId val="57952512"/>
        <c:axId val="99576896"/>
      </c:bar3DChart>
      <c:catAx>
        <c:axId val="5795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952512"/>
        <c:crosses val="autoZero"/>
        <c:auto val="1"/>
        <c:lblAlgn val="ctr"/>
        <c:lblOffset val="100"/>
        <c:noMultiLvlLbl val="0"/>
      </c:catAx>
      <c:valAx>
        <c:axId val="5795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950976"/>
        <c:crosses val="autoZero"/>
        <c:crossBetween val="between"/>
      </c:valAx>
      <c:serAx>
        <c:axId val="99576896"/>
        <c:scaling>
          <c:orientation val="minMax"/>
        </c:scaling>
        <c:delete val="0"/>
        <c:axPos val="b"/>
        <c:majorTickMark val="out"/>
        <c:minorTickMark val="none"/>
        <c:tickLblPos val="nextTo"/>
        <c:crossAx val="57952512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8F43F-9537-41E8-8702-A4B6BBBCC59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437B3D-4C1D-4434-ABAA-DAA974A4A0D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>
              <a:latin typeface="Cambria" pitchFamily="18" charset="0"/>
            </a:rPr>
            <a:t>CEO – </a:t>
          </a:r>
          <a:r>
            <a:rPr lang="en-US" sz="1100" b="1" dirty="0" err="1">
              <a:latin typeface="Cambria" pitchFamily="18" charset="0"/>
            </a:rPr>
            <a:t>Asociati</a:t>
          </a:r>
          <a:endParaRPr lang="fr-FR" sz="1100" b="1" dirty="0">
            <a:latin typeface="Cambria" pitchFamily="18" charset="0"/>
          </a:endParaRPr>
        </a:p>
      </dgm:t>
    </dgm:pt>
    <dgm:pt modelId="{F9656741-04F3-44A9-8A28-8FB920932490}" type="parTrans" cxnId="{C401110B-81C9-48E8-BA43-972DE97E51FA}">
      <dgm:prSet/>
      <dgm:spPr/>
      <dgm:t>
        <a:bodyPr/>
        <a:lstStyle/>
        <a:p>
          <a:endParaRPr lang="fr-FR"/>
        </a:p>
      </dgm:t>
    </dgm:pt>
    <dgm:pt modelId="{9ADB5559-6A7B-4B79-B736-BC823B782351}" type="sibTrans" cxnId="{C401110B-81C9-48E8-BA43-972DE97E51FA}">
      <dgm:prSet/>
      <dgm:spPr/>
      <dgm:t>
        <a:bodyPr/>
        <a:lstStyle/>
        <a:p>
          <a:endParaRPr lang="fr-FR"/>
        </a:p>
      </dgm:t>
    </dgm:pt>
    <dgm:pt modelId="{5D351691-1BC3-455F-B518-546EEBBD9485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Cambria" pitchFamily="18" charset="0"/>
            </a:rPr>
            <a:t>Receptionera</a:t>
          </a:r>
          <a:endParaRPr lang="fr-FR" dirty="0">
            <a:latin typeface="Cambria" pitchFamily="18" charset="0"/>
          </a:endParaRPr>
        </a:p>
      </dgm:t>
    </dgm:pt>
    <dgm:pt modelId="{ACD49C07-4A6F-426C-8393-F2A397A2F396}" type="parTrans" cxnId="{B5F9D03D-CBB1-47F3-A556-024D106B823D}">
      <dgm:prSet/>
      <dgm:spPr/>
      <dgm:t>
        <a:bodyPr/>
        <a:lstStyle/>
        <a:p>
          <a:endParaRPr lang="fr-FR"/>
        </a:p>
      </dgm:t>
    </dgm:pt>
    <dgm:pt modelId="{B9EBAB78-6F5B-450F-83E5-F69209FD6834}" type="sibTrans" cxnId="{B5F9D03D-CBB1-47F3-A556-024D106B823D}">
      <dgm:prSet/>
      <dgm:spPr/>
      <dgm:t>
        <a:bodyPr/>
        <a:lstStyle/>
        <a:p>
          <a:endParaRPr lang="fr-FR"/>
        </a:p>
      </dgm:t>
    </dgm:pt>
    <dgm:pt modelId="{EDBFE1A3-B48A-422F-A34B-90448AD96C7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 err="1">
              <a:latin typeface="Cambria" pitchFamily="18" charset="0"/>
            </a:rPr>
            <a:t>Inginer</a:t>
          </a:r>
          <a:endParaRPr lang="fr-FR" sz="1200" dirty="0">
            <a:latin typeface="Cambria" pitchFamily="18" charset="0"/>
          </a:endParaRPr>
        </a:p>
      </dgm:t>
    </dgm:pt>
    <dgm:pt modelId="{83A8F827-28DB-4372-BA10-476988E14CF5}" type="parTrans" cxnId="{04C728AC-71A3-4B9E-BEFA-A9CA07E3F032}">
      <dgm:prSet/>
      <dgm:spPr/>
      <dgm:t>
        <a:bodyPr/>
        <a:lstStyle/>
        <a:p>
          <a:endParaRPr lang="fr-FR"/>
        </a:p>
      </dgm:t>
    </dgm:pt>
    <dgm:pt modelId="{26B2037D-636C-48FB-A8E5-AEC335669F4E}" type="sibTrans" cxnId="{04C728AC-71A3-4B9E-BEFA-A9CA07E3F032}">
      <dgm:prSet/>
      <dgm:spPr/>
      <dgm:t>
        <a:bodyPr/>
        <a:lstStyle/>
        <a:p>
          <a:endParaRPr lang="fr-FR"/>
        </a:p>
      </dgm:t>
    </dgm:pt>
    <dgm:pt modelId="{CE98DD20-2481-4606-8983-8313C8312FE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dirty="0">
              <a:latin typeface="Cambria" pitchFamily="18" charset="0"/>
            </a:rPr>
            <a:t>Administrator</a:t>
          </a:r>
          <a:endParaRPr lang="fr-FR" sz="1100" dirty="0">
            <a:latin typeface="Cambria" pitchFamily="18" charset="0"/>
          </a:endParaRPr>
        </a:p>
      </dgm:t>
    </dgm:pt>
    <dgm:pt modelId="{8AE65919-3371-4283-98A1-59F2E0ACD0DD}" type="sibTrans" cxnId="{7FFA9BD1-95EA-4EC6-AC26-4DD4DBF616F7}">
      <dgm:prSet/>
      <dgm:spPr/>
      <dgm:t>
        <a:bodyPr/>
        <a:lstStyle/>
        <a:p>
          <a:endParaRPr lang="fr-FR"/>
        </a:p>
      </dgm:t>
    </dgm:pt>
    <dgm:pt modelId="{9EC62FAD-3272-4410-8AA3-8F0793D92B4D}" type="parTrans" cxnId="{7FFA9BD1-95EA-4EC6-AC26-4DD4DBF616F7}">
      <dgm:prSet/>
      <dgm:spPr/>
      <dgm:t>
        <a:bodyPr/>
        <a:lstStyle/>
        <a:p>
          <a:endParaRPr lang="fr-FR"/>
        </a:p>
      </dgm:t>
    </dgm:pt>
    <dgm:pt modelId="{E8742093-EE6C-4254-9509-E5274311B8C0}" type="pres">
      <dgm:prSet presAssocID="{01C8F43F-9537-41E8-8702-A4B6BBBCC5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3CF6301-0F06-490D-A34B-ED900F4D2634}" type="pres">
      <dgm:prSet presAssocID="{CE98DD20-2481-4606-8983-8313C8312FE4}" presName="singleCycle" presStyleCnt="0"/>
      <dgm:spPr/>
    </dgm:pt>
    <dgm:pt modelId="{782486D8-FBC0-4E1E-8831-9EB9B78B50DE}" type="pres">
      <dgm:prSet presAssocID="{CE98DD20-2481-4606-8983-8313C8312FE4}" presName="singleCenter" presStyleLbl="node1" presStyleIdx="0" presStyleCnt="4" custScaleX="322907" custScaleY="58719" custLinFactNeighborY="-15268">
        <dgm:presLayoutVars>
          <dgm:chMax val="7"/>
          <dgm:chPref val="7"/>
        </dgm:presLayoutVars>
      </dgm:prSet>
      <dgm:spPr/>
    </dgm:pt>
    <dgm:pt modelId="{EA489934-0931-42A9-AD1D-9758763BDFF1}" type="pres">
      <dgm:prSet presAssocID="{F9656741-04F3-44A9-8A28-8FB920932490}" presName="Name56" presStyleLbl="parChTrans1D2" presStyleIdx="0" presStyleCnt="3"/>
      <dgm:spPr/>
    </dgm:pt>
    <dgm:pt modelId="{06B31BA7-AC4B-4BFE-BCB2-248730776483}" type="pres">
      <dgm:prSet presAssocID="{6A437B3D-4C1D-4434-ABAA-DAA974A4A0D4}" presName="text0" presStyleLbl="node1" presStyleIdx="1" presStyleCnt="4" custScaleX="375072">
        <dgm:presLayoutVars>
          <dgm:bulletEnabled val="1"/>
        </dgm:presLayoutVars>
      </dgm:prSet>
      <dgm:spPr/>
    </dgm:pt>
    <dgm:pt modelId="{DED585CF-7040-4EA7-8DB1-70AE7D198413}" type="pres">
      <dgm:prSet presAssocID="{ACD49C07-4A6F-426C-8393-F2A397A2F396}" presName="Name56" presStyleLbl="parChTrans1D2" presStyleIdx="1" presStyleCnt="3"/>
      <dgm:spPr/>
    </dgm:pt>
    <dgm:pt modelId="{4E14AFF0-7BC6-49C8-B756-BBE9E6E629DF}" type="pres">
      <dgm:prSet presAssocID="{5D351691-1BC3-455F-B518-546EEBBD9485}" presName="text0" presStyleLbl="node1" presStyleIdx="2" presStyleCnt="4" custScaleX="374548" custScaleY="64764">
        <dgm:presLayoutVars>
          <dgm:bulletEnabled val="1"/>
        </dgm:presLayoutVars>
      </dgm:prSet>
      <dgm:spPr/>
    </dgm:pt>
    <dgm:pt modelId="{9AE3CED8-55C0-4F5A-BEDF-A312BC11734E}" type="pres">
      <dgm:prSet presAssocID="{83A8F827-28DB-4372-BA10-476988E14CF5}" presName="Name56" presStyleLbl="parChTrans1D2" presStyleIdx="2" presStyleCnt="3"/>
      <dgm:spPr/>
    </dgm:pt>
    <dgm:pt modelId="{683FE0BF-8E97-49F9-9014-5A7397D63301}" type="pres">
      <dgm:prSet presAssocID="{EDBFE1A3-B48A-422F-A34B-90448AD96C7A}" presName="text0" presStyleLbl="node1" presStyleIdx="3" presStyleCnt="4" custScaleX="245505" custScaleY="86315">
        <dgm:presLayoutVars>
          <dgm:bulletEnabled val="1"/>
        </dgm:presLayoutVars>
      </dgm:prSet>
      <dgm:spPr/>
    </dgm:pt>
  </dgm:ptLst>
  <dgm:cxnLst>
    <dgm:cxn modelId="{C401110B-81C9-48E8-BA43-972DE97E51FA}" srcId="{CE98DD20-2481-4606-8983-8313C8312FE4}" destId="{6A437B3D-4C1D-4434-ABAA-DAA974A4A0D4}" srcOrd="0" destOrd="0" parTransId="{F9656741-04F3-44A9-8A28-8FB920932490}" sibTransId="{9ADB5559-6A7B-4B79-B736-BC823B782351}"/>
    <dgm:cxn modelId="{B5F9D03D-CBB1-47F3-A556-024D106B823D}" srcId="{CE98DD20-2481-4606-8983-8313C8312FE4}" destId="{5D351691-1BC3-455F-B518-546EEBBD9485}" srcOrd="1" destOrd="0" parTransId="{ACD49C07-4A6F-426C-8393-F2A397A2F396}" sibTransId="{B9EBAB78-6F5B-450F-83E5-F69209FD6834}"/>
    <dgm:cxn modelId="{1CD10066-0444-4D17-A4F8-D4ED486C3402}" type="presOf" srcId="{83A8F827-28DB-4372-BA10-476988E14CF5}" destId="{9AE3CED8-55C0-4F5A-BEDF-A312BC11734E}" srcOrd="0" destOrd="0" presId="urn:microsoft.com/office/officeart/2008/layout/RadialCluster"/>
    <dgm:cxn modelId="{BF1D2D6B-9DA1-40E1-8282-FB530CAF1B16}" type="presOf" srcId="{F9656741-04F3-44A9-8A28-8FB920932490}" destId="{EA489934-0931-42A9-AD1D-9758763BDFF1}" srcOrd="0" destOrd="0" presId="urn:microsoft.com/office/officeart/2008/layout/RadialCluster"/>
    <dgm:cxn modelId="{8FAFD14B-7FA6-4685-B4DA-B2BC28EC5E31}" type="presOf" srcId="{CE98DD20-2481-4606-8983-8313C8312FE4}" destId="{782486D8-FBC0-4E1E-8831-9EB9B78B50DE}" srcOrd="0" destOrd="0" presId="urn:microsoft.com/office/officeart/2008/layout/RadialCluster"/>
    <dgm:cxn modelId="{CD928E6D-6478-44CE-85E7-8904A3A0AE16}" type="presOf" srcId="{EDBFE1A3-B48A-422F-A34B-90448AD96C7A}" destId="{683FE0BF-8E97-49F9-9014-5A7397D63301}" srcOrd="0" destOrd="0" presId="urn:microsoft.com/office/officeart/2008/layout/RadialCluster"/>
    <dgm:cxn modelId="{1D255F71-12FD-4C2A-A569-DFDB296E36FA}" type="presOf" srcId="{6A437B3D-4C1D-4434-ABAA-DAA974A4A0D4}" destId="{06B31BA7-AC4B-4BFE-BCB2-248730776483}" srcOrd="0" destOrd="0" presId="urn:microsoft.com/office/officeart/2008/layout/RadialCluster"/>
    <dgm:cxn modelId="{3AD7BCA5-3B77-4330-9AE1-4708404A36CB}" type="presOf" srcId="{01C8F43F-9537-41E8-8702-A4B6BBBCC594}" destId="{E8742093-EE6C-4254-9509-E5274311B8C0}" srcOrd="0" destOrd="0" presId="urn:microsoft.com/office/officeart/2008/layout/RadialCluster"/>
    <dgm:cxn modelId="{04C728AC-71A3-4B9E-BEFA-A9CA07E3F032}" srcId="{CE98DD20-2481-4606-8983-8313C8312FE4}" destId="{EDBFE1A3-B48A-422F-A34B-90448AD96C7A}" srcOrd="2" destOrd="0" parTransId="{83A8F827-28DB-4372-BA10-476988E14CF5}" sibTransId="{26B2037D-636C-48FB-A8E5-AEC335669F4E}"/>
    <dgm:cxn modelId="{827A7BB2-3547-46EB-B87A-B245D06749C3}" type="presOf" srcId="{5D351691-1BC3-455F-B518-546EEBBD9485}" destId="{4E14AFF0-7BC6-49C8-B756-BBE9E6E629DF}" srcOrd="0" destOrd="0" presId="urn:microsoft.com/office/officeart/2008/layout/RadialCluster"/>
    <dgm:cxn modelId="{7FFA9BD1-95EA-4EC6-AC26-4DD4DBF616F7}" srcId="{01C8F43F-9537-41E8-8702-A4B6BBBCC594}" destId="{CE98DD20-2481-4606-8983-8313C8312FE4}" srcOrd="0" destOrd="0" parTransId="{9EC62FAD-3272-4410-8AA3-8F0793D92B4D}" sibTransId="{8AE65919-3371-4283-98A1-59F2E0ACD0DD}"/>
    <dgm:cxn modelId="{D6895BFF-F90F-4962-96F0-3B002C6E241C}" type="presOf" srcId="{ACD49C07-4A6F-426C-8393-F2A397A2F396}" destId="{DED585CF-7040-4EA7-8DB1-70AE7D198413}" srcOrd="0" destOrd="0" presId="urn:microsoft.com/office/officeart/2008/layout/RadialCluster"/>
    <dgm:cxn modelId="{442ED96B-37FD-4392-8202-510B3D5EA517}" type="presParOf" srcId="{E8742093-EE6C-4254-9509-E5274311B8C0}" destId="{33CF6301-0F06-490D-A34B-ED900F4D2634}" srcOrd="0" destOrd="0" presId="urn:microsoft.com/office/officeart/2008/layout/RadialCluster"/>
    <dgm:cxn modelId="{7E3BA444-BF17-45EC-940D-B2BA9F3B4EA9}" type="presParOf" srcId="{33CF6301-0F06-490D-A34B-ED900F4D2634}" destId="{782486D8-FBC0-4E1E-8831-9EB9B78B50DE}" srcOrd="0" destOrd="0" presId="urn:microsoft.com/office/officeart/2008/layout/RadialCluster"/>
    <dgm:cxn modelId="{67A271CE-B59A-4B4C-8D16-60674C591539}" type="presParOf" srcId="{33CF6301-0F06-490D-A34B-ED900F4D2634}" destId="{EA489934-0931-42A9-AD1D-9758763BDFF1}" srcOrd="1" destOrd="0" presId="urn:microsoft.com/office/officeart/2008/layout/RadialCluster"/>
    <dgm:cxn modelId="{40ACA524-9060-420B-ABFF-EEEA0EFC5692}" type="presParOf" srcId="{33CF6301-0F06-490D-A34B-ED900F4D2634}" destId="{06B31BA7-AC4B-4BFE-BCB2-248730776483}" srcOrd="2" destOrd="0" presId="urn:microsoft.com/office/officeart/2008/layout/RadialCluster"/>
    <dgm:cxn modelId="{88C6E724-A295-4855-9E09-CCE958C49211}" type="presParOf" srcId="{33CF6301-0F06-490D-A34B-ED900F4D2634}" destId="{DED585CF-7040-4EA7-8DB1-70AE7D198413}" srcOrd="3" destOrd="0" presId="urn:microsoft.com/office/officeart/2008/layout/RadialCluster"/>
    <dgm:cxn modelId="{AB0D924B-2C6C-4E50-A314-59B7B410CCF3}" type="presParOf" srcId="{33CF6301-0F06-490D-A34B-ED900F4D2634}" destId="{4E14AFF0-7BC6-49C8-B756-BBE9E6E629DF}" srcOrd="4" destOrd="0" presId="urn:microsoft.com/office/officeart/2008/layout/RadialCluster"/>
    <dgm:cxn modelId="{22D3F933-163F-4E16-AF89-9650F6F17306}" type="presParOf" srcId="{33CF6301-0F06-490D-A34B-ED900F4D2634}" destId="{9AE3CED8-55C0-4F5A-BEDF-A312BC11734E}" srcOrd="5" destOrd="0" presId="urn:microsoft.com/office/officeart/2008/layout/RadialCluster"/>
    <dgm:cxn modelId="{4CF96DFC-EE62-4A0A-AD11-C53C16DAD2FE}" type="presParOf" srcId="{33CF6301-0F06-490D-A34B-ED900F4D2634}" destId="{683FE0BF-8E97-49F9-9014-5A7397D6330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6A578-DAC9-4160-AAAB-310312BA4C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E954337-2AF0-426A-B08A-49445034170F}">
      <dgm:prSet phldrT="[Text]" custT="1"/>
      <dgm:spPr/>
      <dgm:t>
        <a:bodyPr/>
        <a:lstStyle/>
        <a:p>
          <a:r>
            <a:rPr lang="en-US" sz="3200" dirty="0">
              <a:latin typeface="Cambria" pitchFamily="18" charset="0"/>
            </a:rPr>
            <a:t>ANALIZA SWOT</a:t>
          </a:r>
          <a:endParaRPr lang="fr-FR" sz="3200" dirty="0">
            <a:latin typeface="Cambria" pitchFamily="18" charset="0"/>
          </a:endParaRPr>
        </a:p>
      </dgm:t>
    </dgm:pt>
    <dgm:pt modelId="{F5192381-81CD-447A-B8B4-151953897113}" type="parTrans" cxnId="{12CDB921-A72E-458D-90B5-8E8A0CE4BD44}">
      <dgm:prSet/>
      <dgm:spPr/>
      <dgm:t>
        <a:bodyPr/>
        <a:lstStyle/>
        <a:p>
          <a:endParaRPr lang="fr-FR"/>
        </a:p>
      </dgm:t>
    </dgm:pt>
    <dgm:pt modelId="{8740E51E-2C7D-4775-B19D-A422DAE35FC8}" type="sibTrans" cxnId="{12CDB921-A72E-458D-90B5-8E8A0CE4BD44}">
      <dgm:prSet/>
      <dgm:spPr/>
      <dgm:t>
        <a:bodyPr/>
        <a:lstStyle/>
        <a:p>
          <a:endParaRPr lang="fr-FR"/>
        </a:p>
      </dgm:t>
    </dgm:pt>
    <dgm:pt modelId="{287D14D5-E508-4103-B091-3AFEC5C0968D}">
      <dgm:prSet phldrT="[Text]" custT="1"/>
      <dgm:spPr>
        <a:solidFill>
          <a:srgbClr val="FFCC00"/>
        </a:solidFill>
      </dgm:spPr>
      <dgm:t>
        <a:bodyPr/>
        <a:lstStyle/>
        <a:p>
          <a:endParaRPr lang="en-US" sz="1000" b="1" dirty="0"/>
        </a:p>
        <a:p>
          <a:endParaRPr lang="en-US" sz="1000" b="1" dirty="0"/>
        </a:p>
        <a:p>
          <a:r>
            <a:rPr lang="ro-RO" sz="1000" b="1" dirty="0"/>
            <a:t>Puncte Forte</a:t>
          </a:r>
          <a:endParaRPr lang="fr-FR" sz="1000" b="1" dirty="0"/>
        </a:p>
        <a:p>
          <a:r>
            <a:rPr lang="ro-RO" sz="1000" b="1" dirty="0"/>
            <a:t>Preț avantajos</a:t>
          </a:r>
          <a:endParaRPr lang="fr-FR" sz="1000" b="1" dirty="0"/>
        </a:p>
        <a:p>
          <a:r>
            <a:rPr lang="ro-RO" sz="1000" b="1" dirty="0"/>
            <a:t>Promovăm un mod sănătos de viață</a:t>
          </a:r>
          <a:endParaRPr lang="fr-FR" sz="1000" b="1" dirty="0"/>
        </a:p>
        <a:p>
          <a:r>
            <a:rPr lang="ro-RO" sz="1000" b="1" dirty="0"/>
            <a:t>Mijloc de transport ecologic </a:t>
          </a:r>
          <a:endParaRPr lang="fr-FR" sz="1000" b="1" dirty="0"/>
        </a:p>
        <a:p>
          <a:r>
            <a:rPr lang="ro-RO" sz="1000" b="1" dirty="0"/>
            <a:t>Calitate ridicată a serviciului</a:t>
          </a:r>
          <a:endParaRPr lang="fr-FR" sz="1000" b="1" dirty="0"/>
        </a:p>
        <a:p>
          <a:r>
            <a:rPr lang="ro-RO" sz="1000" b="1" dirty="0"/>
            <a:t>Este localizat în zonele cu un flux mic de persoane</a:t>
          </a:r>
          <a:endParaRPr lang="fr-FR" sz="1000" b="1" dirty="0"/>
        </a:p>
        <a:p>
          <a:r>
            <a:rPr lang="ro-RO" sz="1000" b="1" dirty="0"/>
            <a:t>Poate fi utlizat de majoritatea populației</a:t>
          </a:r>
          <a:endParaRPr lang="fr-FR" sz="1000" b="1" dirty="0"/>
        </a:p>
        <a:p>
          <a:r>
            <a:rPr lang="ro-RO" sz="1000" b="1" dirty="0"/>
            <a:t>Ajungerea la destinație într-un timp scurt</a:t>
          </a:r>
          <a:endParaRPr lang="fr-FR" sz="1000" b="1" dirty="0"/>
        </a:p>
        <a:p>
          <a:endParaRPr lang="fr-FR" sz="800" dirty="0"/>
        </a:p>
      </dgm:t>
    </dgm:pt>
    <dgm:pt modelId="{E7A8841D-AD1B-4348-A0A8-9769F66E7D46}" type="parTrans" cxnId="{1AFF711D-B9E8-4FDA-BAF1-3D389B8602B5}">
      <dgm:prSet/>
      <dgm:spPr/>
      <dgm:t>
        <a:bodyPr/>
        <a:lstStyle/>
        <a:p>
          <a:endParaRPr lang="fr-FR"/>
        </a:p>
      </dgm:t>
    </dgm:pt>
    <dgm:pt modelId="{F9CDBB49-9086-423A-BEF8-61CAA6CC6A31}" type="sibTrans" cxnId="{1AFF711D-B9E8-4FDA-BAF1-3D389B8602B5}">
      <dgm:prSet/>
      <dgm:spPr/>
      <dgm:t>
        <a:bodyPr/>
        <a:lstStyle/>
        <a:p>
          <a:endParaRPr lang="fr-FR"/>
        </a:p>
      </dgm:t>
    </dgm:pt>
    <dgm:pt modelId="{A7C876EE-E2B1-47C9-B352-8E338FF16D68}">
      <dgm:prSet phldrT="[Text]"/>
      <dgm:spPr>
        <a:solidFill>
          <a:srgbClr val="66FF99"/>
        </a:solidFill>
      </dgm:spPr>
      <dgm:t>
        <a:bodyPr/>
        <a:lstStyle/>
        <a:p>
          <a:r>
            <a:rPr lang="ro-RO" b="1" dirty="0"/>
            <a:t>Puncte Slabe</a:t>
          </a:r>
          <a:endParaRPr lang="fr-FR" dirty="0"/>
        </a:p>
        <a:p>
          <a:endParaRPr lang="fr-FR" dirty="0"/>
        </a:p>
        <a:p>
          <a:r>
            <a:rPr lang="ro-RO" dirty="0"/>
            <a:t>Infrastructură slab dezvoltată</a:t>
          </a:r>
          <a:endParaRPr lang="fr-FR" dirty="0"/>
        </a:p>
        <a:p>
          <a:r>
            <a:rPr lang="ro-RO" dirty="0"/>
            <a:t>Condiții climaterice</a:t>
          </a:r>
          <a:endParaRPr lang="fr-FR" dirty="0"/>
        </a:p>
      </dgm:t>
    </dgm:pt>
    <dgm:pt modelId="{483F69A6-FE05-4C80-A8CC-F08E81BECBCB}" type="parTrans" cxnId="{505FD1B4-2A4B-43C1-BEAE-5EF3BBC731E0}">
      <dgm:prSet/>
      <dgm:spPr/>
      <dgm:t>
        <a:bodyPr/>
        <a:lstStyle/>
        <a:p>
          <a:endParaRPr lang="fr-FR"/>
        </a:p>
      </dgm:t>
    </dgm:pt>
    <dgm:pt modelId="{EE6CC318-9F4D-4340-B8B8-3801307C6B1A}" type="sibTrans" cxnId="{505FD1B4-2A4B-43C1-BEAE-5EF3BBC731E0}">
      <dgm:prSet/>
      <dgm:spPr/>
      <dgm:t>
        <a:bodyPr/>
        <a:lstStyle/>
        <a:p>
          <a:endParaRPr lang="fr-FR"/>
        </a:p>
      </dgm:t>
    </dgm:pt>
    <dgm:pt modelId="{BC5D8CDE-D4E9-4104-8F13-88B60979ECF2}">
      <dgm:prSet phldrT="[Text]"/>
      <dgm:spPr>
        <a:solidFill>
          <a:srgbClr val="990099"/>
        </a:solidFill>
      </dgm:spPr>
      <dgm:t>
        <a:bodyPr/>
        <a:lstStyle/>
        <a:p>
          <a:r>
            <a:rPr lang="ro-RO" b="1" dirty="0"/>
            <a:t>Oportunități</a:t>
          </a:r>
          <a:endParaRPr lang="fr-FR" dirty="0"/>
        </a:p>
        <a:p>
          <a:r>
            <a:rPr lang="ro-RO" dirty="0"/>
            <a:t>Nu există concurență pe piață</a:t>
          </a:r>
          <a:endParaRPr lang="fr-FR" dirty="0"/>
        </a:p>
        <a:p>
          <a:r>
            <a:rPr lang="ro-RO" dirty="0"/>
            <a:t>Promovarea turismului</a:t>
          </a:r>
          <a:endParaRPr lang="fr-FR" dirty="0"/>
        </a:p>
        <a:p>
          <a:r>
            <a:rPr lang="ro-RO" dirty="0"/>
            <a:t>Gradul ridicat de atrage a sponsorilor, investitorilor</a:t>
          </a:r>
          <a:endParaRPr lang="fr-FR" dirty="0"/>
        </a:p>
        <a:p>
          <a:r>
            <a:rPr lang="ro-RO" dirty="0"/>
            <a:t>Localicarea în zona îi oferă multiple perspective de dezvoltare</a:t>
          </a:r>
          <a:endParaRPr lang="fr-FR" dirty="0"/>
        </a:p>
      </dgm:t>
    </dgm:pt>
    <dgm:pt modelId="{7B0F9129-4FA4-4E6E-BE15-E12412B49850}" type="parTrans" cxnId="{B0111F4A-853C-44A1-8E9D-192FB5E71641}">
      <dgm:prSet/>
      <dgm:spPr/>
      <dgm:t>
        <a:bodyPr/>
        <a:lstStyle/>
        <a:p>
          <a:endParaRPr lang="fr-FR"/>
        </a:p>
      </dgm:t>
    </dgm:pt>
    <dgm:pt modelId="{983F9BC2-8B85-4713-B01E-E54A357D8092}" type="sibTrans" cxnId="{B0111F4A-853C-44A1-8E9D-192FB5E71641}">
      <dgm:prSet/>
      <dgm:spPr/>
      <dgm:t>
        <a:bodyPr/>
        <a:lstStyle/>
        <a:p>
          <a:endParaRPr lang="fr-FR"/>
        </a:p>
      </dgm:t>
    </dgm:pt>
    <dgm:pt modelId="{08A34B11-4A58-408C-A3BD-5BDFE15CC017}">
      <dgm:prSet phldrT="[Text]"/>
      <dgm:spPr>
        <a:solidFill>
          <a:srgbClr val="00B0F0"/>
        </a:solidFill>
      </dgm:spPr>
      <dgm:t>
        <a:bodyPr/>
        <a:lstStyle/>
        <a:p>
          <a:r>
            <a:rPr lang="ro-RO" b="1" dirty="0"/>
            <a:t>Amenințări</a:t>
          </a:r>
          <a:endParaRPr lang="fr-FR" dirty="0"/>
        </a:p>
        <a:p>
          <a:r>
            <a:rPr lang="ro-RO" dirty="0"/>
            <a:t>Populația nu dispune de rulote și nu are necesitatea de a închiria una</a:t>
          </a:r>
          <a:endParaRPr lang="fr-FR" dirty="0"/>
        </a:p>
        <a:p>
          <a:r>
            <a:rPr lang="ro-RO" dirty="0"/>
            <a:t>Neglijența clienților în legătură cu utilajele puse la dispoziție</a:t>
          </a:r>
          <a:endParaRPr lang="fr-FR" dirty="0"/>
        </a:p>
      </dgm:t>
    </dgm:pt>
    <dgm:pt modelId="{4E7E56AB-E401-4D30-9976-0A433743E820}" type="parTrans" cxnId="{D79F337B-14EA-4018-8200-3FA1D9C342F5}">
      <dgm:prSet/>
      <dgm:spPr/>
      <dgm:t>
        <a:bodyPr/>
        <a:lstStyle/>
        <a:p>
          <a:endParaRPr lang="fr-FR"/>
        </a:p>
      </dgm:t>
    </dgm:pt>
    <dgm:pt modelId="{91106060-4E97-476E-A0F8-08F2692D4F6A}" type="sibTrans" cxnId="{D79F337B-14EA-4018-8200-3FA1D9C342F5}">
      <dgm:prSet/>
      <dgm:spPr/>
      <dgm:t>
        <a:bodyPr/>
        <a:lstStyle/>
        <a:p>
          <a:endParaRPr lang="fr-FR"/>
        </a:p>
      </dgm:t>
    </dgm:pt>
    <dgm:pt modelId="{266C3BF8-F569-46E9-A95F-555D5A1F78F8}" type="pres">
      <dgm:prSet presAssocID="{E7E6A578-DAC9-4160-AAAB-310312BA4C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DC8462-5C80-46EE-AE13-EA8EB281D548}" type="pres">
      <dgm:prSet presAssocID="{E7E6A578-DAC9-4160-AAAB-310312BA4C60}" presName="matrix" presStyleCnt="0"/>
      <dgm:spPr/>
    </dgm:pt>
    <dgm:pt modelId="{9943504F-FC19-46CF-8165-C77EEAAA4EDB}" type="pres">
      <dgm:prSet presAssocID="{E7E6A578-DAC9-4160-AAAB-310312BA4C60}" presName="tile1" presStyleLbl="node1" presStyleIdx="0" presStyleCnt="4"/>
      <dgm:spPr/>
    </dgm:pt>
    <dgm:pt modelId="{01469CC7-44AA-4EE2-939A-A4462E158DFC}" type="pres">
      <dgm:prSet presAssocID="{E7E6A578-DAC9-4160-AAAB-310312BA4C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745CA1-C990-44BB-9C43-C0D26873F5F5}" type="pres">
      <dgm:prSet presAssocID="{E7E6A578-DAC9-4160-AAAB-310312BA4C60}" presName="tile2" presStyleLbl="node1" presStyleIdx="1" presStyleCnt="4"/>
      <dgm:spPr/>
    </dgm:pt>
    <dgm:pt modelId="{CFD49D20-CA1A-4C26-97CC-289BEC26627D}" type="pres">
      <dgm:prSet presAssocID="{E7E6A578-DAC9-4160-AAAB-310312BA4C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4555195-1EEF-4FCB-B909-E6E2254E3A40}" type="pres">
      <dgm:prSet presAssocID="{E7E6A578-DAC9-4160-AAAB-310312BA4C60}" presName="tile3" presStyleLbl="node1" presStyleIdx="2" presStyleCnt="4"/>
      <dgm:spPr/>
    </dgm:pt>
    <dgm:pt modelId="{DCB31B9B-0680-49D1-9F6E-EEF597554405}" type="pres">
      <dgm:prSet presAssocID="{E7E6A578-DAC9-4160-AAAB-310312BA4C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12C0D9-D8AF-40C4-BD49-8EE1F061924E}" type="pres">
      <dgm:prSet presAssocID="{E7E6A578-DAC9-4160-AAAB-310312BA4C60}" presName="tile4" presStyleLbl="node1" presStyleIdx="3" presStyleCnt="4"/>
      <dgm:spPr/>
    </dgm:pt>
    <dgm:pt modelId="{88B0897C-30A2-4C57-A9B8-235BF9B6CD3D}" type="pres">
      <dgm:prSet presAssocID="{E7E6A578-DAC9-4160-AAAB-310312BA4C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0797338-2203-4EA8-B645-83EB03F20CF2}" type="pres">
      <dgm:prSet presAssocID="{E7E6A578-DAC9-4160-AAAB-310312BA4C6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6B24C05-81EC-4BE1-ABB2-DE447C17CED1}" type="presOf" srcId="{287D14D5-E508-4103-B091-3AFEC5C0968D}" destId="{9943504F-FC19-46CF-8165-C77EEAAA4EDB}" srcOrd="0" destOrd="0" presId="urn:microsoft.com/office/officeart/2005/8/layout/matrix1"/>
    <dgm:cxn modelId="{1AFF711D-B9E8-4FDA-BAF1-3D389B8602B5}" srcId="{3E954337-2AF0-426A-B08A-49445034170F}" destId="{287D14D5-E508-4103-B091-3AFEC5C0968D}" srcOrd="0" destOrd="0" parTransId="{E7A8841D-AD1B-4348-A0A8-9769F66E7D46}" sibTransId="{F9CDBB49-9086-423A-BEF8-61CAA6CC6A31}"/>
    <dgm:cxn modelId="{12CDB921-A72E-458D-90B5-8E8A0CE4BD44}" srcId="{E7E6A578-DAC9-4160-AAAB-310312BA4C60}" destId="{3E954337-2AF0-426A-B08A-49445034170F}" srcOrd="0" destOrd="0" parTransId="{F5192381-81CD-447A-B8B4-151953897113}" sibTransId="{8740E51E-2C7D-4775-B19D-A422DAE35FC8}"/>
    <dgm:cxn modelId="{A357953A-BBFB-4C00-8868-2CDF1E89137D}" type="presOf" srcId="{E7E6A578-DAC9-4160-AAAB-310312BA4C60}" destId="{266C3BF8-F569-46E9-A95F-555D5A1F78F8}" srcOrd="0" destOrd="0" presId="urn:microsoft.com/office/officeart/2005/8/layout/matrix1"/>
    <dgm:cxn modelId="{7F25AF66-5E30-4FF0-BDF3-343ACB24E6E9}" type="presOf" srcId="{08A34B11-4A58-408C-A3BD-5BDFE15CC017}" destId="{88B0897C-30A2-4C57-A9B8-235BF9B6CD3D}" srcOrd="1" destOrd="0" presId="urn:microsoft.com/office/officeart/2005/8/layout/matrix1"/>
    <dgm:cxn modelId="{B0111F4A-853C-44A1-8E9D-192FB5E71641}" srcId="{3E954337-2AF0-426A-B08A-49445034170F}" destId="{BC5D8CDE-D4E9-4104-8F13-88B60979ECF2}" srcOrd="2" destOrd="0" parTransId="{7B0F9129-4FA4-4E6E-BE15-E12412B49850}" sibTransId="{983F9BC2-8B85-4713-B01E-E54A357D8092}"/>
    <dgm:cxn modelId="{CADFF54F-FF53-49E8-AE42-CD86448D13FF}" type="presOf" srcId="{BC5D8CDE-D4E9-4104-8F13-88B60979ECF2}" destId="{DCB31B9B-0680-49D1-9F6E-EEF597554405}" srcOrd="1" destOrd="0" presId="urn:microsoft.com/office/officeart/2005/8/layout/matrix1"/>
    <dgm:cxn modelId="{3FD00174-74C0-41BB-BBE5-5C9E38D65F52}" type="presOf" srcId="{A7C876EE-E2B1-47C9-B352-8E338FF16D68}" destId="{CFD49D20-CA1A-4C26-97CC-289BEC26627D}" srcOrd="1" destOrd="0" presId="urn:microsoft.com/office/officeart/2005/8/layout/matrix1"/>
    <dgm:cxn modelId="{D79F337B-14EA-4018-8200-3FA1D9C342F5}" srcId="{3E954337-2AF0-426A-B08A-49445034170F}" destId="{08A34B11-4A58-408C-A3BD-5BDFE15CC017}" srcOrd="3" destOrd="0" parTransId="{4E7E56AB-E401-4D30-9976-0A433743E820}" sibTransId="{91106060-4E97-476E-A0F8-08F2692D4F6A}"/>
    <dgm:cxn modelId="{A74FC18B-9046-48E6-87E2-90401D07F847}" type="presOf" srcId="{A7C876EE-E2B1-47C9-B352-8E338FF16D68}" destId="{D9745CA1-C990-44BB-9C43-C0D26873F5F5}" srcOrd="0" destOrd="0" presId="urn:microsoft.com/office/officeart/2005/8/layout/matrix1"/>
    <dgm:cxn modelId="{04C120A0-738D-45B8-9A04-6DE85A149E9E}" type="presOf" srcId="{BC5D8CDE-D4E9-4104-8F13-88B60979ECF2}" destId="{24555195-1EEF-4FCB-B909-E6E2254E3A40}" srcOrd="0" destOrd="0" presId="urn:microsoft.com/office/officeart/2005/8/layout/matrix1"/>
    <dgm:cxn modelId="{505FD1B4-2A4B-43C1-BEAE-5EF3BBC731E0}" srcId="{3E954337-2AF0-426A-B08A-49445034170F}" destId="{A7C876EE-E2B1-47C9-B352-8E338FF16D68}" srcOrd="1" destOrd="0" parTransId="{483F69A6-FE05-4C80-A8CC-F08E81BECBCB}" sibTransId="{EE6CC318-9F4D-4340-B8B8-3801307C6B1A}"/>
    <dgm:cxn modelId="{048244D2-42D7-4A38-95F0-2BA0116B40A7}" type="presOf" srcId="{08A34B11-4A58-408C-A3BD-5BDFE15CC017}" destId="{3E12C0D9-D8AF-40C4-BD49-8EE1F061924E}" srcOrd="0" destOrd="0" presId="urn:microsoft.com/office/officeart/2005/8/layout/matrix1"/>
    <dgm:cxn modelId="{1A9BD0D8-E5B4-43F3-A2E7-3626B6683313}" type="presOf" srcId="{287D14D5-E508-4103-B091-3AFEC5C0968D}" destId="{01469CC7-44AA-4EE2-939A-A4462E158DFC}" srcOrd="1" destOrd="0" presId="urn:microsoft.com/office/officeart/2005/8/layout/matrix1"/>
    <dgm:cxn modelId="{B4731CFB-46A8-4335-B8A5-C7FAC3403EBC}" type="presOf" srcId="{3E954337-2AF0-426A-B08A-49445034170F}" destId="{50797338-2203-4EA8-B645-83EB03F20CF2}" srcOrd="0" destOrd="0" presId="urn:microsoft.com/office/officeart/2005/8/layout/matrix1"/>
    <dgm:cxn modelId="{7CC9B4E1-8FEC-44A5-9641-79C637E5A56C}" type="presParOf" srcId="{266C3BF8-F569-46E9-A95F-555D5A1F78F8}" destId="{FDDC8462-5C80-46EE-AE13-EA8EB281D548}" srcOrd="0" destOrd="0" presId="urn:microsoft.com/office/officeart/2005/8/layout/matrix1"/>
    <dgm:cxn modelId="{3041BC7B-C28C-4CA2-BB0B-E54F8C3EA9AC}" type="presParOf" srcId="{FDDC8462-5C80-46EE-AE13-EA8EB281D548}" destId="{9943504F-FC19-46CF-8165-C77EEAAA4EDB}" srcOrd="0" destOrd="0" presId="urn:microsoft.com/office/officeart/2005/8/layout/matrix1"/>
    <dgm:cxn modelId="{1888E2EF-E2DA-49D7-B936-26CA9045F2D3}" type="presParOf" srcId="{FDDC8462-5C80-46EE-AE13-EA8EB281D548}" destId="{01469CC7-44AA-4EE2-939A-A4462E158DFC}" srcOrd="1" destOrd="0" presId="urn:microsoft.com/office/officeart/2005/8/layout/matrix1"/>
    <dgm:cxn modelId="{7E3E2E81-36A6-4965-82EE-FC862D8D6BDA}" type="presParOf" srcId="{FDDC8462-5C80-46EE-AE13-EA8EB281D548}" destId="{D9745CA1-C990-44BB-9C43-C0D26873F5F5}" srcOrd="2" destOrd="0" presId="urn:microsoft.com/office/officeart/2005/8/layout/matrix1"/>
    <dgm:cxn modelId="{F39A1E95-565B-4E12-9120-01B00ADA8D9D}" type="presParOf" srcId="{FDDC8462-5C80-46EE-AE13-EA8EB281D548}" destId="{CFD49D20-CA1A-4C26-97CC-289BEC26627D}" srcOrd="3" destOrd="0" presId="urn:microsoft.com/office/officeart/2005/8/layout/matrix1"/>
    <dgm:cxn modelId="{2B82D6BE-4DC1-4462-8F46-6CE27FDC2325}" type="presParOf" srcId="{FDDC8462-5C80-46EE-AE13-EA8EB281D548}" destId="{24555195-1EEF-4FCB-B909-E6E2254E3A40}" srcOrd="4" destOrd="0" presId="urn:microsoft.com/office/officeart/2005/8/layout/matrix1"/>
    <dgm:cxn modelId="{85AA4BBC-6D34-4BF9-A83E-21EC6EACCDCD}" type="presParOf" srcId="{FDDC8462-5C80-46EE-AE13-EA8EB281D548}" destId="{DCB31B9B-0680-49D1-9F6E-EEF597554405}" srcOrd="5" destOrd="0" presId="urn:microsoft.com/office/officeart/2005/8/layout/matrix1"/>
    <dgm:cxn modelId="{B55DCB88-8466-4EBD-B94D-3E9B84478E79}" type="presParOf" srcId="{FDDC8462-5C80-46EE-AE13-EA8EB281D548}" destId="{3E12C0D9-D8AF-40C4-BD49-8EE1F061924E}" srcOrd="6" destOrd="0" presId="urn:microsoft.com/office/officeart/2005/8/layout/matrix1"/>
    <dgm:cxn modelId="{639B0A07-66C8-4BD2-B838-DCE370244AA8}" type="presParOf" srcId="{FDDC8462-5C80-46EE-AE13-EA8EB281D548}" destId="{88B0897C-30A2-4C57-A9B8-235BF9B6CD3D}" srcOrd="7" destOrd="0" presId="urn:microsoft.com/office/officeart/2005/8/layout/matrix1"/>
    <dgm:cxn modelId="{8C98EF39-AD3B-46CA-BEE2-B534CF4E90A6}" type="presParOf" srcId="{266C3BF8-F569-46E9-A95F-555D5A1F78F8}" destId="{50797338-2203-4EA8-B645-83EB03F20CF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486D8-FBC0-4E1E-8831-9EB9B78B50DE}">
      <dsp:nvSpPr>
        <dsp:cNvPr id="0" name=""/>
        <dsp:cNvSpPr/>
      </dsp:nvSpPr>
      <dsp:spPr>
        <a:xfrm>
          <a:off x="735740" y="566294"/>
          <a:ext cx="1394885" cy="253652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lumMod val="114000"/>
              </a:schemeClr>
            </a:gs>
            <a:gs pos="100000">
              <a:schemeClr val="accent3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mbria" pitchFamily="18" charset="0"/>
            </a:rPr>
            <a:t>Administrator</a:t>
          </a:r>
          <a:endParaRPr lang="fr-FR" sz="1100" kern="1200" dirty="0">
            <a:latin typeface="Cambria" pitchFamily="18" charset="0"/>
          </a:endParaRPr>
        </a:p>
      </dsp:txBody>
      <dsp:txXfrm>
        <a:off x="748122" y="578676"/>
        <a:ext cx="1370121" cy="228888"/>
      </dsp:txXfrm>
    </dsp:sp>
    <dsp:sp modelId="{EA489934-0931-42A9-AD1D-9758763BDFF1}">
      <dsp:nvSpPr>
        <dsp:cNvPr id="0" name=""/>
        <dsp:cNvSpPr/>
      </dsp:nvSpPr>
      <dsp:spPr>
        <a:xfrm rot="16200000">
          <a:off x="1338430" y="471542"/>
          <a:ext cx="189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50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31BA7-AC4B-4BFE-BCB2-248730776483}">
      <dsp:nvSpPr>
        <dsp:cNvPr id="0" name=""/>
        <dsp:cNvSpPr/>
      </dsp:nvSpPr>
      <dsp:spPr>
        <a:xfrm>
          <a:off x="890406" y="87365"/>
          <a:ext cx="1085551" cy="289424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lumMod val="114000"/>
              </a:schemeClr>
            </a:gs>
            <a:gs pos="100000">
              <a:schemeClr val="accent3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Cambria" pitchFamily="18" charset="0"/>
            </a:rPr>
            <a:t>CEO – </a:t>
          </a:r>
          <a:r>
            <a:rPr lang="en-US" sz="1100" b="1" kern="1200" dirty="0" err="1">
              <a:latin typeface="Cambria" pitchFamily="18" charset="0"/>
            </a:rPr>
            <a:t>Asociati</a:t>
          </a:r>
          <a:endParaRPr lang="fr-FR" sz="1100" b="1" kern="1200" dirty="0">
            <a:latin typeface="Cambria" pitchFamily="18" charset="0"/>
          </a:endParaRPr>
        </a:p>
      </dsp:txBody>
      <dsp:txXfrm>
        <a:off x="904535" y="101494"/>
        <a:ext cx="1057293" cy="261166"/>
      </dsp:txXfrm>
    </dsp:sp>
    <dsp:sp modelId="{DED585CF-7040-4EA7-8DB1-70AE7D198413}">
      <dsp:nvSpPr>
        <dsp:cNvPr id="0" name=""/>
        <dsp:cNvSpPr/>
      </dsp:nvSpPr>
      <dsp:spPr>
        <a:xfrm rot="2575277">
          <a:off x="1507846" y="976938"/>
          <a:ext cx="4610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06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4AFF0-7BC6-49C8-B756-BBE9E6E629DF}">
      <dsp:nvSpPr>
        <dsp:cNvPr id="0" name=""/>
        <dsp:cNvSpPr/>
      </dsp:nvSpPr>
      <dsp:spPr>
        <a:xfrm>
          <a:off x="1465959" y="1133929"/>
          <a:ext cx="1084035" cy="187443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lumMod val="114000"/>
              </a:schemeClr>
            </a:gs>
            <a:gs pos="100000">
              <a:schemeClr val="accent3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Cambria" pitchFamily="18" charset="0"/>
            </a:rPr>
            <a:t>Receptionera</a:t>
          </a:r>
          <a:endParaRPr lang="fr-FR" sz="800" kern="1200" dirty="0">
            <a:latin typeface="Cambria" pitchFamily="18" charset="0"/>
          </a:endParaRPr>
        </a:p>
      </dsp:txBody>
      <dsp:txXfrm>
        <a:off x="1475109" y="1143079"/>
        <a:ext cx="1065735" cy="169143"/>
      </dsp:txXfrm>
    </dsp:sp>
    <dsp:sp modelId="{9AE3CED8-55C0-4F5A-BEDF-A312BC11734E}">
      <dsp:nvSpPr>
        <dsp:cNvPr id="0" name=""/>
        <dsp:cNvSpPr/>
      </dsp:nvSpPr>
      <dsp:spPr>
        <a:xfrm rot="8224723">
          <a:off x="937120" y="961345"/>
          <a:ext cx="4152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26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FE0BF-8E97-49F9-9014-5A7397D63301}">
      <dsp:nvSpPr>
        <dsp:cNvPr id="0" name=""/>
        <dsp:cNvSpPr/>
      </dsp:nvSpPr>
      <dsp:spPr>
        <a:xfrm>
          <a:off x="503112" y="1102742"/>
          <a:ext cx="710552" cy="249817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lumMod val="114000"/>
              </a:schemeClr>
            </a:gs>
            <a:gs pos="100000">
              <a:schemeClr val="accent3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Cambria" pitchFamily="18" charset="0"/>
            </a:rPr>
            <a:t>Inginer</a:t>
          </a:r>
          <a:endParaRPr lang="fr-FR" sz="1200" kern="1200" dirty="0">
            <a:latin typeface="Cambria" pitchFamily="18" charset="0"/>
          </a:endParaRPr>
        </a:p>
      </dsp:txBody>
      <dsp:txXfrm>
        <a:off x="515307" y="1114937"/>
        <a:ext cx="686162" cy="225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3504F-FC19-46CF-8165-C77EEAAA4EDB}">
      <dsp:nvSpPr>
        <dsp:cNvPr id="0" name=""/>
        <dsp:cNvSpPr/>
      </dsp:nvSpPr>
      <dsp:spPr>
        <a:xfrm rot="16200000">
          <a:off x="781540" y="-781540"/>
          <a:ext cx="1851297" cy="3414377"/>
        </a:xfrm>
        <a:prstGeom prst="round1Rect">
          <a:avLst/>
        </a:prstGeom>
        <a:solidFill>
          <a:srgbClr val="FFCC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Puncte Forte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Preț avantajos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Promovăm un mod sănătos de viață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Mijloc de transport ecologic 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Calitate ridicată a serviciului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Este localizat în zonele cu un flux mic de persoane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Poate fi utlizat de majoritatea populației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Ajungerea la destinație într-un timp scurt</a:t>
          </a:r>
          <a:endParaRPr lang="fr-F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 dirty="0"/>
        </a:p>
      </dsp:txBody>
      <dsp:txXfrm rot="5400000">
        <a:off x="0" y="0"/>
        <a:ext cx="3414377" cy="1388473"/>
      </dsp:txXfrm>
    </dsp:sp>
    <dsp:sp modelId="{D9745CA1-C990-44BB-9C43-C0D26873F5F5}">
      <dsp:nvSpPr>
        <dsp:cNvPr id="0" name=""/>
        <dsp:cNvSpPr/>
      </dsp:nvSpPr>
      <dsp:spPr>
        <a:xfrm>
          <a:off x="3414377" y="0"/>
          <a:ext cx="3414377" cy="1851297"/>
        </a:xfrm>
        <a:prstGeom prst="round1Rect">
          <a:avLst/>
        </a:prstGeom>
        <a:solidFill>
          <a:srgbClr val="66FF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Puncte Slabe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Infrastructură slab dezvoltată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Condiții climaterice</a:t>
          </a:r>
          <a:endParaRPr lang="fr-FR" sz="1000" kern="1200" dirty="0"/>
        </a:p>
      </dsp:txBody>
      <dsp:txXfrm>
        <a:off x="3414377" y="0"/>
        <a:ext cx="3414377" cy="1388473"/>
      </dsp:txXfrm>
    </dsp:sp>
    <dsp:sp modelId="{24555195-1EEF-4FCB-B909-E6E2254E3A40}">
      <dsp:nvSpPr>
        <dsp:cNvPr id="0" name=""/>
        <dsp:cNvSpPr/>
      </dsp:nvSpPr>
      <dsp:spPr>
        <a:xfrm rot="10800000">
          <a:off x="0" y="1851297"/>
          <a:ext cx="3414377" cy="1851297"/>
        </a:xfrm>
        <a:prstGeom prst="round1Rect">
          <a:avLst/>
        </a:prstGeom>
        <a:solidFill>
          <a:srgbClr val="99009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Oportunități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Nu există concurență pe piață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Promovarea turismului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Gradul ridicat de atrage a sponsorilor, investitorilor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Localicarea în zona îi oferă multiple perspective de dezvoltare</a:t>
          </a:r>
          <a:endParaRPr lang="fr-FR" sz="1000" kern="1200" dirty="0"/>
        </a:p>
      </dsp:txBody>
      <dsp:txXfrm rot="10800000">
        <a:off x="0" y="2314121"/>
        <a:ext cx="3414377" cy="1388473"/>
      </dsp:txXfrm>
    </dsp:sp>
    <dsp:sp modelId="{3E12C0D9-D8AF-40C4-BD49-8EE1F061924E}">
      <dsp:nvSpPr>
        <dsp:cNvPr id="0" name=""/>
        <dsp:cNvSpPr/>
      </dsp:nvSpPr>
      <dsp:spPr>
        <a:xfrm rot="5400000">
          <a:off x="4195917" y="1069757"/>
          <a:ext cx="1851297" cy="3414377"/>
        </a:xfrm>
        <a:prstGeom prst="round1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b="1" kern="1200" dirty="0"/>
            <a:t>Amenințări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Populația nu dispune de rulote și nu are necesitatea de a închiria una</a:t>
          </a:r>
          <a:endParaRPr lang="fr-F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/>
            <a:t>Neglijența clienților în legătură cu utilajele puse la dispoziție</a:t>
          </a:r>
          <a:endParaRPr lang="fr-FR" sz="1000" kern="1200" dirty="0"/>
        </a:p>
      </dsp:txBody>
      <dsp:txXfrm rot="-5400000">
        <a:off x="3414377" y="2314121"/>
        <a:ext cx="3414377" cy="1388473"/>
      </dsp:txXfrm>
    </dsp:sp>
    <dsp:sp modelId="{50797338-2203-4EA8-B645-83EB03F20CF2}">
      <dsp:nvSpPr>
        <dsp:cNvPr id="0" name=""/>
        <dsp:cNvSpPr/>
      </dsp:nvSpPr>
      <dsp:spPr>
        <a:xfrm>
          <a:off x="2390064" y="1388473"/>
          <a:ext cx="2048626" cy="92564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mbria" pitchFamily="18" charset="0"/>
            </a:rPr>
            <a:t>ANALIZA SWOT</a:t>
          </a:r>
          <a:endParaRPr lang="fr-FR" sz="3200" kern="1200" dirty="0">
            <a:latin typeface="Cambria" pitchFamily="18" charset="0"/>
          </a:endParaRPr>
        </a:p>
      </dsp:txBody>
      <dsp:txXfrm>
        <a:off x="2435250" y="1433659"/>
        <a:ext cx="1958254" cy="83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CAMPING " INIMA NATURII"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8D1A5-F00B-4DC4-8E2E-30A101ECE4CF}" type="datetimeFigureOut">
              <a:rPr lang="fr-FR" smtClean="0"/>
              <a:t>12/08/2020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E078F-F571-416E-B9DE-C947B01C3F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2422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CAMPING " INIMA NATURII"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091A-1DA2-4162-AAF6-37DFB51DCC2C}" type="datetimeFigureOut">
              <a:rPr lang="fr-FR" smtClean="0"/>
              <a:t>12/08/2020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7F76-333E-40C4-B1C4-F069622A83C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2034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CAMPING " INIMA NATURII"</a:t>
            </a:r>
          </a:p>
        </p:txBody>
      </p:sp>
    </p:spTree>
    <p:extLst>
      <p:ext uri="{BB962C8B-B14F-4D97-AF65-F5344CB8AC3E}">
        <p14:creationId xmlns:p14="http://schemas.microsoft.com/office/powerpoint/2010/main" val="42529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CAMPING " INIMA NATURII"</a:t>
            </a:r>
          </a:p>
        </p:txBody>
      </p:sp>
    </p:spTree>
    <p:extLst>
      <p:ext uri="{BB962C8B-B14F-4D97-AF65-F5344CB8AC3E}">
        <p14:creationId xmlns:p14="http://schemas.microsoft.com/office/powerpoint/2010/main" val="78894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CAMPING " INIMA NATURII"</a:t>
            </a:r>
          </a:p>
        </p:txBody>
      </p:sp>
    </p:spTree>
    <p:extLst>
      <p:ext uri="{BB962C8B-B14F-4D97-AF65-F5344CB8AC3E}">
        <p14:creationId xmlns:p14="http://schemas.microsoft.com/office/powerpoint/2010/main" val="192163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CAMPING " INIMA NATURII"</a:t>
            </a:r>
          </a:p>
        </p:txBody>
      </p:sp>
    </p:spTree>
    <p:extLst>
      <p:ext uri="{BB962C8B-B14F-4D97-AF65-F5344CB8AC3E}">
        <p14:creationId xmlns:p14="http://schemas.microsoft.com/office/powerpoint/2010/main" val="252390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AF6F-ECDC-426C-AED4-8353D556DDF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070544"/>
      </p:ext>
    </p:extLst>
  </p:cSld>
  <p:clrMapOvr>
    <a:masterClrMapping/>
  </p:clrMapOvr>
  <p:transition spd="slow" advClick="0" advTm="2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8BC2-A31C-4373-925B-197E2F0D53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46413"/>
      </p:ext>
    </p:extLst>
  </p:cSld>
  <p:clrMapOvr>
    <a:masterClrMapping/>
  </p:clrMapOvr>
  <p:transition spd="slow" advClick="0" advTm="200">
    <p:fade/>
  </p:transition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8BC2-A31C-4373-925B-197E2F0D53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21601"/>
      </p:ext>
    </p:extLst>
  </p:cSld>
  <p:clrMapOvr>
    <a:masterClrMapping/>
  </p:clrMapOvr>
  <p:transition spd="slow" advClick="0" advTm="200">
    <p:fade/>
  </p:transition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8BC2-A31C-4373-925B-197E2F0D537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029215"/>
      </p:ext>
    </p:extLst>
  </p:cSld>
  <p:clrMapOvr>
    <a:masterClrMapping/>
  </p:clrMapOvr>
  <p:transition spd="slow" advClick="0" advTm="200">
    <p:fade/>
  </p:transition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8BC2-A31C-4373-925B-197E2F0D53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640075"/>
      </p:ext>
    </p:extLst>
  </p:cSld>
  <p:clrMapOvr>
    <a:masterClrMapping/>
  </p:clrMapOvr>
  <p:transition spd="slow" advClick="0" advTm="200">
    <p:fade/>
  </p:transition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8BC2-A31C-4373-925B-197E2F0D53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82720"/>
      </p:ext>
    </p:extLst>
  </p:cSld>
  <p:clrMapOvr>
    <a:masterClrMapping/>
  </p:clrMapOvr>
  <p:transition spd="slow" advClick="0" advTm="200">
    <p:fade/>
  </p:transition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8BC2-A31C-4373-925B-197E2F0D53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941163"/>
      </p:ext>
    </p:extLst>
  </p:cSld>
  <p:clrMapOvr>
    <a:masterClrMapping/>
  </p:clrMapOvr>
  <p:transition spd="slow" advClick="0" advTm="200">
    <p:fade/>
  </p:transition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739E-6219-406F-AA9C-61E65D14A1E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529683"/>
      </p:ext>
    </p:extLst>
  </p:cSld>
  <p:clrMapOvr>
    <a:masterClrMapping/>
  </p:clrMapOvr>
  <p:transition spd="slow" advClick="0" advTm="2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8DC2-6A71-40B1-90F5-7A5BF82978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9600"/>
      </p:ext>
    </p:extLst>
  </p:cSld>
  <p:clrMapOvr>
    <a:masterClrMapping/>
  </p:clrMapOvr>
  <p:transition spd="slow" advClick="0" advTm="2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D4C9-94AF-4F65-9D7B-768E42187D0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973309"/>
      </p:ext>
    </p:extLst>
  </p:cSld>
  <p:clrMapOvr>
    <a:masterClrMapping/>
  </p:clrMapOvr>
  <p:transition spd="slow" advClick="0" advTm="2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782-BF58-47D1-95F8-B89CF1DA091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475860"/>
      </p:ext>
    </p:extLst>
  </p:cSld>
  <p:clrMapOvr>
    <a:masterClrMapping/>
  </p:clrMapOvr>
  <p:transition spd="slow" advClick="0" advTm="2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50977-1735-4071-8F61-1E0CFEF47FA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03367"/>
      </p:ext>
    </p:extLst>
  </p:cSld>
  <p:clrMapOvr>
    <a:masterClrMapping/>
  </p:clrMapOvr>
  <p:transition spd="slow" advClick="0" advTm="2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CF2F-3317-4C8C-B2D2-CCF97A26C1D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92465"/>
      </p:ext>
    </p:extLst>
  </p:cSld>
  <p:clrMapOvr>
    <a:masterClrMapping/>
  </p:clrMapOvr>
  <p:transition spd="slow" advClick="0" advTm="2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AE64-B698-4E33-A506-5AD4B31F9A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64619"/>
      </p:ext>
    </p:extLst>
  </p:cSld>
  <p:clrMapOvr>
    <a:masterClrMapping/>
  </p:clrMapOvr>
  <p:transition spd="slow" advClick="0" advTm="2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F35A-C70C-4B5B-BDB6-E32E8CA90D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90732"/>
      </p:ext>
    </p:extLst>
  </p:cSld>
  <p:clrMapOvr>
    <a:masterClrMapping/>
  </p:clrMapOvr>
  <p:transition spd="slow" advClick="0" advTm="2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B7D-38FB-4B1C-9B50-50887D49D0B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03799"/>
      </p:ext>
    </p:extLst>
  </p:cSld>
  <p:clrMapOvr>
    <a:masterClrMapping/>
  </p:clrMapOvr>
  <p:transition spd="slow" advClick="0" advTm="2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CAMPING " INIMA NATURII"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725B-54D7-45EF-8860-1144F2C2856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447757"/>
      </p:ext>
    </p:extLst>
  </p:cSld>
  <p:clrMapOvr>
    <a:masterClrMapping/>
  </p:clrMapOvr>
  <p:transition spd="slow" advClick="0" advTm="2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/>
              <a:t>CAMPING " INIMA NATURII"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8BC2-A31C-4373-925B-197E2F0D53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105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ransition spd="slow" advClick="0" advTm="200">
    <p:fade/>
  </p:transition>
  <p:hf sldNum="0"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cc.org/en/the-dcc-info-bus-goes-on-the-road-a-deutscher-camping-club-initiative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fic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imanaturii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45024"/>
            <a:ext cx="8388424" cy="266429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bg2"/>
                </a:solidFill>
                <a:latin typeface="Cambria" pitchFamily="18" charset="0"/>
              </a:rPr>
              <a:t>COLEGIUL ECONOMIC HERMES BUCURESTI</a:t>
            </a:r>
            <a:br>
              <a:rPr lang="fr-FR" sz="2000" b="1" dirty="0">
                <a:solidFill>
                  <a:schemeClr val="bg2"/>
                </a:solidFill>
                <a:latin typeface="Cambria" pitchFamily="18" charset="0"/>
              </a:rPr>
            </a:br>
            <a:r>
              <a:rPr lang="fr-FR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latin typeface="Cambria" pitchFamily="18" charset="0"/>
              </a:rPr>
              <a:t>PLAN DE AFACERI – CAMPING </a:t>
            </a:r>
            <a:r>
              <a:rPr lang="fr-FR" sz="2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"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latin typeface="Cambria" pitchFamily="18" charset="0"/>
              </a:rPr>
              <a:t>INIMA  NATURII</a:t>
            </a:r>
            <a:r>
              <a:rPr lang="fr-FR" sz="2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"</a:t>
            </a:r>
            <a:br>
              <a:rPr lang="fr-FR" sz="2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FF0000">
                      <a:alpha val="40000"/>
                    </a:srgbClr>
                  </a:outerShdw>
                </a:effectLst>
                <a:latin typeface="Cambria" pitchFamily="18" charset="0"/>
              </a:rPr>
            </a:b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Domeniu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de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pregatire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profesionala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: Economic</a:t>
            </a:r>
            <a:br>
              <a:rPr lang="en-US" sz="12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Calificarea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Tehnician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in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activitati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economice</a:t>
            </a:r>
            <a:br>
              <a:rPr lang="en-US" sz="12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CRR XI-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Laborator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tehnologic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– FE-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Aplicatie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-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Modul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1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Administrarea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firmei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Modul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2 Marketing, 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Modul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3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Contabilitae</a:t>
            </a:r>
            <a:br>
              <a:rPr lang="en-US" sz="12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Prof.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coordonator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Costache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Gabriela</a:t>
            </a:r>
            <a:br>
              <a:rPr lang="fr-FR" sz="12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Colegiul</a:t>
            </a:r>
            <a:r>
              <a:rPr lang="en-US" sz="1200" dirty="0">
                <a:solidFill>
                  <a:srgbClr val="002060"/>
                </a:solidFill>
                <a:latin typeface="Cambria" pitchFamily="18" charset="0"/>
              </a:rPr>
              <a:t> Economic Hermes </a:t>
            </a:r>
            <a:r>
              <a:rPr lang="en-US" sz="1200" dirty="0" err="1">
                <a:solidFill>
                  <a:srgbClr val="002060"/>
                </a:solidFill>
                <a:latin typeface="Cambria" pitchFamily="18" charset="0"/>
              </a:rPr>
              <a:t>Bucuresti</a:t>
            </a:r>
            <a:br>
              <a:rPr lang="fr-FR" sz="1100" dirty="0">
                <a:solidFill>
                  <a:srgbClr val="002060"/>
                </a:solidFill>
                <a:latin typeface="Cambria" pitchFamily="18" charset="0"/>
              </a:rPr>
            </a:br>
            <a:br>
              <a:rPr lang="fr-FR" sz="11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fr-FR" sz="800" dirty="0">
                <a:solidFill>
                  <a:srgbClr val="002060"/>
                </a:solidFill>
                <a:latin typeface="Cambria" pitchFamily="18" charset="0"/>
              </a:rPr>
              <a:t>REALIZAT SI PREZENTAT IN </a:t>
            </a:r>
            <a:r>
              <a:rPr lang="en-US" sz="800" dirty="0">
                <a:solidFill>
                  <a:srgbClr val="002060"/>
                </a:solidFill>
                <a:latin typeface="Cambria" pitchFamily="18" charset="0"/>
              </a:rPr>
              <a:t>CADRUL PROIECTULUI EDUCATIONAL “CONSUMATOR INFORMAT-CONSUMATOR CASTIGAT”- EDITIA  V-2019-COLEGIUL ECONOMIC “COSTIN C. KIRITESCU”</a:t>
            </a:r>
            <a:endParaRPr lang="fr-FR" sz="800" dirty="0">
              <a:solidFill>
                <a:srgbClr val="002060"/>
              </a:solidFill>
              <a:effectLst>
                <a:outerShdw blurRad="50800" dist="38100" dir="2700000" algn="tl" rotWithShape="0">
                  <a:srgbClr val="FF0000">
                    <a:alpha val="4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Content Placeholder 3" descr="harta muta a romaniei relief Harta Unitati de Relief Romania harta muta a romaniei relief"/>
          <p:cNvPicPr>
            <a:picLocks noGrp="1"/>
          </p:cNvPicPr>
          <p:nvPr>
            <p:ph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464050" cy="2406650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219075" y="227013"/>
            <a:ext cx="6009109" cy="5376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"INIMA NATURII" </a:t>
            </a:r>
          </a:p>
        </p:txBody>
      </p:sp>
    </p:spTree>
    <p:extLst>
      <p:ext uri="{BB962C8B-B14F-4D97-AF65-F5344CB8AC3E}">
        <p14:creationId xmlns:p14="http://schemas.microsoft.com/office/powerpoint/2010/main" val="314621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1696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500460" y="313134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</a:t>
            </a:r>
            <a:r>
              <a:rPr lang="fr-FR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" INIMA NATURII"</a:t>
            </a:r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052736"/>
            <a:ext cx="7386638" cy="5256583"/>
          </a:xfrm>
        </p:spPr>
        <p:txBody>
          <a:bodyPr>
            <a:normAutofit fontScale="62500" lnSpcReduction="20000"/>
          </a:bodyPr>
          <a:lstStyle/>
          <a:p>
            <a:r>
              <a:rPr lang="en-US" sz="1400" b="1" u="sng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MARKETINGUL  AFACERII:</a:t>
            </a:r>
          </a:p>
          <a:p>
            <a:endParaRPr lang="en-US" sz="14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t">
              <a:buNone/>
            </a:pP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Factorii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succes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ai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acestei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afaceri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constau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in:</a:t>
            </a:r>
          </a:p>
          <a:p>
            <a:pPr marL="0" indent="0" fontAlgn="t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calitatea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serviciilor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;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t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preturile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vanzare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serviciilor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;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t">
              <a:buNone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promovarea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numelui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activitatii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firmei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0" indent="0" fontAlgn="t">
              <a:buNone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gradul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fidelizare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al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clientilor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t">
              <a:buNone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fontAlgn="t">
              <a:buNone/>
            </a:pPr>
            <a:r>
              <a:rPr lang="ro-RO" sz="1400" b="1" dirty="0">
                <a:latin typeface="Verdana" panose="020B0604030504040204" pitchFamily="34" charset="0"/>
                <a:ea typeface="Verdana" panose="020B0604030504040204" pitchFamily="34" charset="0"/>
              </a:rPr>
              <a:t>Piata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turismul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rural a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luat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amploare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deosebita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in Romania in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ultimii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ani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teritoriul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tarii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exista o mare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varietate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spatii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cazare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incepand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cu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cele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dimensiuni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reduse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pentru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2-3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persoane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) pana la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cele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care pot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gazdui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peste 100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persoane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Majoritatea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unitatilor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turism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rural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ofera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pachet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servicii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cazare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masa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aceasta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din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urma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sub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forma de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demipensiune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sau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pensiune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completa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Furnizorii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Delimitati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in 2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categorii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Furnizori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investitii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Furnizori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operationali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en-US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utilitati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endParaRPr lang="en-US" sz="1100" dirty="0">
              <a:latin typeface="Cambria" pitchFamily="18" charset="0"/>
            </a:endParaRPr>
          </a:p>
          <a:p>
            <a:pPr>
              <a:buFontTx/>
              <a:buChar char="-"/>
            </a:pPr>
            <a:endParaRPr lang="en-US" sz="1100" dirty="0">
              <a:latin typeface="Cambria" pitchFamily="18" charset="0"/>
            </a:endParaRPr>
          </a:p>
          <a:p>
            <a:pPr>
              <a:buFontTx/>
              <a:buChar char="-"/>
            </a:pPr>
            <a:endParaRPr lang="en-US" sz="1100" dirty="0">
              <a:latin typeface="Cambria" pitchFamily="18" charset="0"/>
            </a:endParaRPr>
          </a:p>
          <a:p>
            <a:pPr>
              <a:buFontTx/>
              <a:buChar char="-"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 fontAlgn="t">
              <a:buNone/>
            </a:pPr>
            <a:endParaRPr lang="en-US" sz="1800" b="1" dirty="0">
              <a:latin typeface="Cambria" pitchFamily="18" charset="0"/>
            </a:endParaRPr>
          </a:p>
          <a:p>
            <a:pPr marL="0" indent="0" fontAlgn="t">
              <a:buNone/>
            </a:pPr>
            <a:r>
              <a:rPr lang="en-US" sz="1800" b="1" dirty="0" err="1">
                <a:latin typeface="Cambria" pitchFamily="18" charset="0"/>
              </a:rPr>
              <a:t>Clientii</a:t>
            </a:r>
            <a:r>
              <a:rPr lang="en-US" sz="1800" b="1" dirty="0">
                <a:latin typeface="Cambria" pitchFamily="18" charset="0"/>
              </a:rPr>
              <a:t>:</a:t>
            </a:r>
          </a:p>
          <a:p>
            <a:pPr fontAlgn="t">
              <a:buFontTx/>
              <a:buChar char="-"/>
            </a:pPr>
            <a:r>
              <a:rPr lang="en-US" sz="1800" b="1" dirty="0" err="1">
                <a:latin typeface="Cambria" pitchFamily="18" charset="0"/>
              </a:rPr>
              <a:t>romani</a:t>
            </a:r>
            <a:r>
              <a:rPr lang="en-US" sz="1800" b="1" dirty="0">
                <a:latin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</a:rPr>
              <a:t>si</a:t>
            </a:r>
            <a:r>
              <a:rPr lang="en-US" sz="1800" b="1" dirty="0">
                <a:latin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</a:rPr>
              <a:t>straini</a:t>
            </a:r>
            <a:endParaRPr lang="en-US" sz="1800" b="1" dirty="0">
              <a:latin typeface="Cambria" pitchFamily="18" charset="0"/>
            </a:endParaRPr>
          </a:p>
          <a:p>
            <a:pPr fontAlgn="t">
              <a:buFontTx/>
              <a:buChar char="-"/>
            </a:pPr>
            <a:r>
              <a:rPr lang="en-US" sz="1800" b="1" dirty="0" err="1">
                <a:latin typeface="Cambria" pitchFamily="18" charset="0"/>
              </a:rPr>
              <a:t>tineri</a:t>
            </a:r>
            <a:r>
              <a:rPr lang="en-US" sz="1800" b="1" dirty="0">
                <a:latin typeface="Cambria" pitchFamily="18" charset="0"/>
              </a:rPr>
              <a:t>, </a:t>
            </a:r>
            <a:r>
              <a:rPr lang="en-US" sz="1800" b="1" dirty="0" err="1">
                <a:latin typeface="Cambria" pitchFamily="18" charset="0"/>
              </a:rPr>
              <a:t>precum</a:t>
            </a:r>
            <a:r>
              <a:rPr lang="en-US" sz="1800" b="1" dirty="0">
                <a:latin typeface="Cambria" pitchFamily="18" charset="0"/>
              </a:rPr>
              <a:t> </a:t>
            </a:r>
            <a:r>
              <a:rPr lang="en-US" sz="1800" b="1" dirty="0" err="1">
                <a:latin typeface="Cambria" pitchFamily="18" charset="0"/>
              </a:rPr>
              <a:t>si</a:t>
            </a:r>
            <a:r>
              <a:rPr lang="en-US" sz="1800" b="1" dirty="0">
                <a:latin typeface="Cambria" pitchFamily="18" charset="0"/>
              </a:rPr>
              <a:t>  </a:t>
            </a:r>
            <a:r>
              <a:rPr lang="en-US" sz="1800" b="1" dirty="0" err="1">
                <a:latin typeface="Cambria" pitchFamily="18" charset="0"/>
              </a:rPr>
              <a:t>cei</a:t>
            </a:r>
            <a:r>
              <a:rPr lang="en-US" sz="1800" b="1" dirty="0">
                <a:latin typeface="Cambria" pitchFamily="18" charset="0"/>
              </a:rPr>
              <a:t> de </a:t>
            </a:r>
            <a:r>
              <a:rPr lang="en-US" sz="1800" b="1" dirty="0" err="1">
                <a:latin typeface="Cambria" pitchFamily="18" charset="0"/>
              </a:rPr>
              <a:t>varsta</a:t>
            </a:r>
            <a:r>
              <a:rPr lang="en-US" sz="1800" b="1" dirty="0">
                <a:latin typeface="Cambria" pitchFamily="18" charset="0"/>
              </a:rPr>
              <a:t> a 2- a </a:t>
            </a:r>
            <a:r>
              <a:rPr lang="en-US" sz="1800" b="1" dirty="0" err="1">
                <a:latin typeface="Cambria" pitchFamily="18" charset="0"/>
              </a:rPr>
              <a:t>si</a:t>
            </a:r>
            <a:r>
              <a:rPr lang="en-US" sz="1800" b="1" dirty="0">
                <a:latin typeface="Cambria" pitchFamily="18" charset="0"/>
              </a:rPr>
              <a:t> a 3-a</a:t>
            </a:r>
          </a:p>
          <a:p>
            <a:pPr marL="0" indent="0" fontAlgn="t">
              <a:buNone/>
            </a:pPr>
            <a:endParaRPr lang="en-US" sz="1100" b="1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388319"/>
              </p:ext>
            </p:extLst>
          </p:nvPr>
        </p:nvGraphicFramePr>
        <p:xfrm>
          <a:off x="4355976" y="3782473"/>
          <a:ext cx="4032448" cy="272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9F040E-E123-426F-985B-E5484B87B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40610"/>
            <a:ext cx="2796307" cy="1297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C1F62B-1C7A-474F-8014-9E2969845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1052736"/>
            <a:ext cx="3384376" cy="17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1245">
        <p14:pan dir="u"/>
      </p:transition>
    </mc:Choice>
    <mc:Fallback xmlns="">
      <p:transition spd="slow" advClick="0" advTm="2124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43881"/>
              </p:ext>
            </p:extLst>
          </p:nvPr>
        </p:nvGraphicFramePr>
        <p:xfrm>
          <a:off x="971600" y="1772816"/>
          <a:ext cx="5400601" cy="329130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57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Tip </a:t>
                      </a:r>
                      <a:r>
                        <a:rPr lang="fr-FR" sz="1100" dirty="0" err="1">
                          <a:effectLst/>
                        </a:rPr>
                        <a:t>furnizor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Facturi lunare, Val. Neta (lei)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Facturi lunare, inclusiv TVA(lei)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Valoare facturi anuale, inclusiv TVA (lei)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Furnizor electricitate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297,50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3570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Furnizor apa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391,67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466,08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5593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Furnizor gaz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595,00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7140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Furnizor servicii terti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166,67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198,33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2380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Primarie - Redeventa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1200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Subtotal furnizori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1408,33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1656,92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19883,00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Alte cheltuieli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Valoare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lunara</a:t>
                      </a:r>
                      <a:r>
                        <a:rPr lang="fr-FR" sz="900" dirty="0">
                          <a:effectLst/>
                        </a:rPr>
                        <a:t>(lei)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Valoare lunara(lei)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Valoare anuala(lei)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Cheltuieli bancare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41,67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41,67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Cheltuieli salarii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4430,00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4430,00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53160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Subtotal cheltuieli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4471,67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4471,67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53660,00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 cheltuieli operationale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5880,00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6128,59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73543,00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222711"/>
      </p:ext>
    </p:extLst>
  </p:cSld>
  <p:clrMapOvr>
    <a:masterClrMapping/>
  </p:clrMapOvr>
  <p:transition spd="slow" advClick="0" advTm="16115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953344"/>
            <a:ext cx="7386638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400" b="1" dirty="0" err="1">
                <a:latin typeface="Cambria" pitchFamily="18" charset="0"/>
              </a:rPr>
              <a:t>Descrierea</a:t>
            </a:r>
            <a:r>
              <a:rPr lang="en-US" sz="1400" b="1" dirty="0">
                <a:latin typeface="Cambria" pitchFamily="18" charset="0"/>
              </a:rPr>
              <a:t> </a:t>
            </a:r>
            <a:r>
              <a:rPr lang="en-US" sz="1400" b="1" dirty="0" err="1">
                <a:latin typeface="Cambria" pitchFamily="18" charset="0"/>
              </a:rPr>
              <a:t>profilului</a:t>
            </a:r>
            <a:r>
              <a:rPr lang="en-US" sz="1400" b="1" dirty="0">
                <a:latin typeface="Cambria" pitchFamily="18" charset="0"/>
              </a:rPr>
              <a:t> </a:t>
            </a:r>
            <a:r>
              <a:rPr lang="en-US" sz="1400" b="1" dirty="0" err="1">
                <a:latin typeface="Cambria" pitchFamily="18" charset="0"/>
              </a:rPr>
              <a:t>clientilor</a:t>
            </a:r>
            <a:r>
              <a:rPr lang="en-US" sz="1400" b="1" dirty="0">
                <a:latin typeface="Cambria" pitchFamily="18" charset="0"/>
              </a:rPr>
              <a:t> :</a:t>
            </a:r>
            <a:endParaRPr lang="fr-FR" sz="1400" b="1" dirty="0">
              <a:latin typeface="Cambria" pitchFamily="18" charset="0"/>
            </a:endParaRPr>
          </a:p>
          <a:p>
            <a:r>
              <a:rPr lang="fr-FR" sz="1400" dirty="0" err="1">
                <a:latin typeface="Cambria" pitchFamily="18" charset="0"/>
              </a:rPr>
              <a:t>Turismul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ecologic</a:t>
            </a:r>
            <a:r>
              <a:rPr lang="fr-FR" sz="1400" dirty="0">
                <a:latin typeface="Cambria" pitchFamily="18" charset="0"/>
              </a:rPr>
              <a:t> se </a:t>
            </a:r>
            <a:r>
              <a:rPr lang="fr-FR" sz="1400" dirty="0" err="1">
                <a:latin typeface="Cambria" pitchFamily="18" charset="0"/>
              </a:rPr>
              <a:t>adreseaza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atat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clientilor</a:t>
            </a:r>
            <a:r>
              <a:rPr lang="fr-FR" sz="1400" dirty="0">
                <a:latin typeface="Cambria" pitchFamily="18" charset="0"/>
              </a:rPr>
              <a:t> romani cat si </a:t>
            </a:r>
            <a:r>
              <a:rPr lang="fr-FR" sz="1400" dirty="0" err="1">
                <a:latin typeface="Cambria" pitchFamily="18" charset="0"/>
              </a:rPr>
              <a:t>celor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straini</a:t>
            </a:r>
            <a:r>
              <a:rPr lang="fr-FR" sz="1400" dirty="0">
                <a:latin typeface="Cambria" pitchFamily="18" charset="0"/>
              </a:rPr>
              <a:t>. </a:t>
            </a:r>
            <a:r>
              <a:rPr lang="fr-FR" sz="1400" dirty="0" err="1">
                <a:latin typeface="Cambria" pitchFamily="18" charset="0"/>
              </a:rPr>
              <a:t>Segmentul</a:t>
            </a:r>
            <a:r>
              <a:rPr lang="fr-FR" sz="1400" dirty="0">
                <a:latin typeface="Cambria" pitchFamily="18" charset="0"/>
              </a:rPr>
              <a:t> care </a:t>
            </a:r>
            <a:r>
              <a:rPr lang="fr-FR" sz="1400" dirty="0" err="1">
                <a:latin typeface="Cambria" pitchFamily="18" charset="0"/>
              </a:rPr>
              <a:t>apeleaza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cel</a:t>
            </a:r>
            <a:r>
              <a:rPr lang="fr-FR" sz="1400" dirty="0">
                <a:latin typeface="Cambria" pitchFamily="18" charset="0"/>
              </a:rPr>
              <a:t> mai des la </a:t>
            </a:r>
            <a:r>
              <a:rPr lang="fr-FR" sz="1400" dirty="0" err="1">
                <a:latin typeface="Cambria" pitchFamily="18" charset="0"/>
              </a:rPr>
              <a:t>acest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gen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servicii</a:t>
            </a:r>
            <a:r>
              <a:rPr lang="fr-FR" sz="1400" dirty="0">
                <a:latin typeface="Cambria" pitchFamily="18" charset="0"/>
              </a:rPr>
              <a:t> este </a:t>
            </a:r>
            <a:r>
              <a:rPr lang="fr-FR" sz="1400" dirty="0" err="1">
                <a:latin typeface="Cambria" pitchFamily="18" charset="0"/>
              </a:rPr>
              <a:t>cel</a:t>
            </a:r>
            <a:r>
              <a:rPr lang="fr-FR" sz="1400" dirty="0">
                <a:latin typeface="Cambria" pitchFamily="18" charset="0"/>
              </a:rPr>
              <a:t> al </a:t>
            </a:r>
            <a:r>
              <a:rPr lang="fr-FR" sz="1400" dirty="0" err="1">
                <a:latin typeface="Cambria" pitchFamily="18" charset="0"/>
              </a:rPr>
              <a:t>persoanelor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varsta</a:t>
            </a:r>
            <a:r>
              <a:rPr lang="fr-FR" sz="1400" dirty="0">
                <a:latin typeface="Cambria" pitchFamily="18" charset="0"/>
              </a:rPr>
              <a:t> a </a:t>
            </a:r>
            <a:r>
              <a:rPr lang="fr-FR" sz="1400" dirty="0" err="1">
                <a:latin typeface="Cambria" pitchFamily="18" charset="0"/>
              </a:rPr>
              <a:t>doua</a:t>
            </a:r>
            <a:r>
              <a:rPr lang="fr-FR" sz="1400" dirty="0">
                <a:latin typeface="Cambria" pitchFamily="18" charset="0"/>
              </a:rPr>
              <a:t> si, </a:t>
            </a:r>
            <a:r>
              <a:rPr lang="fr-FR" sz="1400" dirty="0" err="1">
                <a:latin typeface="Cambria" pitchFamily="18" charset="0"/>
              </a:rPr>
              <a:t>intr-o</a:t>
            </a:r>
            <a:r>
              <a:rPr lang="fr-FR" sz="1400" dirty="0">
                <a:latin typeface="Cambria" pitchFamily="18" charset="0"/>
              </a:rPr>
              <a:t> mai mica </a:t>
            </a:r>
            <a:r>
              <a:rPr lang="fr-FR" sz="1400" dirty="0" err="1">
                <a:latin typeface="Cambria" pitchFamily="18" charset="0"/>
              </a:rPr>
              <a:t>masura</a:t>
            </a:r>
            <a:r>
              <a:rPr lang="fr-FR" sz="1400" dirty="0">
                <a:latin typeface="Cambria" pitchFamily="18" charset="0"/>
              </a:rPr>
              <a:t>, de </a:t>
            </a:r>
            <a:r>
              <a:rPr lang="fr-FR" sz="1400" dirty="0" err="1">
                <a:latin typeface="Cambria" pitchFamily="18" charset="0"/>
              </a:rPr>
              <a:t>varsta</a:t>
            </a:r>
            <a:r>
              <a:rPr lang="fr-FR" sz="1400" dirty="0">
                <a:latin typeface="Cambria" pitchFamily="18" charset="0"/>
              </a:rPr>
              <a:t> a </a:t>
            </a:r>
            <a:r>
              <a:rPr lang="fr-FR" sz="1400" dirty="0" err="1">
                <a:latin typeface="Cambria" pitchFamily="18" charset="0"/>
              </a:rPr>
              <a:t>treia</a:t>
            </a:r>
            <a:r>
              <a:rPr lang="fr-FR" sz="1400" dirty="0">
                <a:latin typeface="Cambria" pitchFamily="18" charset="0"/>
              </a:rPr>
              <a:t>. </a:t>
            </a:r>
            <a:r>
              <a:rPr lang="fr-FR" sz="1400" dirty="0" err="1">
                <a:latin typeface="Cambria" pitchFamily="18" charset="0"/>
              </a:rPr>
              <a:t>Acestia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prefera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linistea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unei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astfel</a:t>
            </a:r>
            <a:r>
              <a:rPr lang="fr-FR" sz="1400" dirty="0">
                <a:latin typeface="Cambria" pitchFamily="18" charset="0"/>
              </a:rPr>
              <a:t> de camping, in </a:t>
            </a:r>
            <a:r>
              <a:rPr lang="fr-FR" sz="1400" dirty="0" err="1">
                <a:latin typeface="Cambria" pitchFamily="18" charset="0"/>
              </a:rPr>
              <a:t>locul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zgomotului</a:t>
            </a:r>
            <a:r>
              <a:rPr lang="fr-FR" sz="1400" dirty="0">
                <a:latin typeface="Cambria" pitchFamily="18" charset="0"/>
              </a:rPr>
              <a:t> si </a:t>
            </a:r>
            <a:r>
              <a:rPr lang="fr-FR" sz="1400" dirty="0" err="1">
                <a:latin typeface="Cambria" pitchFamily="18" charset="0"/>
              </a:rPr>
              <a:t>agitatiei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statiunilor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aglomerate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pe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litoral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sau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pe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Valea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Prahovei</a:t>
            </a:r>
            <a:r>
              <a:rPr lang="fr-FR" sz="1400" dirty="0">
                <a:latin typeface="Cambria" pitchFamily="18" charset="0"/>
              </a:rPr>
              <a:t>, de </a:t>
            </a:r>
            <a:r>
              <a:rPr lang="fr-FR" sz="1400" dirty="0" err="1">
                <a:latin typeface="Cambria" pitchFamily="18" charset="0"/>
              </a:rPr>
              <a:t>exemplu</a:t>
            </a:r>
            <a:r>
              <a:rPr lang="fr-FR" sz="1400" dirty="0">
                <a:latin typeface="Cambria" pitchFamily="18" charset="0"/>
              </a:rPr>
              <a:t>. Nu </a:t>
            </a:r>
            <a:r>
              <a:rPr lang="fr-FR" sz="1400" dirty="0" err="1">
                <a:latin typeface="Cambria" pitchFamily="18" charset="0"/>
              </a:rPr>
              <a:t>trebuie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neglijati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nici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tinerii</a:t>
            </a:r>
            <a:r>
              <a:rPr lang="fr-FR" sz="1400" dirty="0">
                <a:latin typeface="Cambria" pitchFamily="18" charset="0"/>
              </a:rPr>
              <a:t>, dar </a:t>
            </a:r>
            <a:r>
              <a:rPr lang="fr-FR" sz="1400" dirty="0" err="1">
                <a:latin typeface="Cambria" pitchFamily="18" charset="0"/>
              </a:rPr>
              <a:t>ponderea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acestora</a:t>
            </a:r>
            <a:r>
              <a:rPr lang="fr-FR" sz="1400" dirty="0">
                <a:latin typeface="Cambria" pitchFamily="18" charset="0"/>
              </a:rPr>
              <a:t> este mai </a:t>
            </a:r>
            <a:r>
              <a:rPr lang="fr-FR" sz="1400" dirty="0" err="1">
                <a:latin typeface="Cambria" pitchFamily="18" charset="0"/>
              </a:rPr>
              <a:t>redusa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tocmai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datorita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preferintei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acestora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pentru</a:t>
            </a:r>
            <a:r>
              <a:rPr lang="fr-FR" sz="1400" dirty="0">
                <a:latin typeface="Cambria" pitchFamily="18" charset="0"/>
              </a:rPr>
              <a:t> mare </a:t>
            </a:r>
            <a:r>
              <a:rPr lang="fr-FR" sz="1400" dirty="0" err="1">
                <a:latin typeface="Cambria" pitchFamily="18" charset="0"/>
              </a:rPr>
              <a:t>sau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munte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pentru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locurile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pline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agitatie</a:t>
            </a:r>
            <a:r>
              <a:rPr lang="fr-FR" sz="1400" dirty="0">
                <a:latin typeface="Cambria" pitchFamily="18" charset="0"/>
              </a:rPr>
              <a:t>.</a:t>
            </a:r>
          </a:p>
          <a:p>
            <a:r>
              <a:rPr lang="fr-FR" sz="1400" dirty="0">
                <a:latin typeface="Cambria" pitchFamily="18" charset="0"/>
              </a:rPr>
              <a:t>	</a:t>
            </a:r>
            <a:r>
              <a:rPr lang="fr-FR" sz="1400" dirty="0" err="1">
                <a:latin typeface="Cambria" pitchFamily="18" charset="0"/>
              </a:rPr>
              <a:t>Turistii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straini</a:t>
            </a:r>
            <a:r>
              <a:rPr lang="fr-FR" sz="1400" dirty="0">
                <a:latin typeface="Cambria" pitchFamily="18" charset="0"/>
              </a:rPr>
              <a:t> care </a:t>
            </a:r>
            <a:r>
              <a:rPr lang="fr-FR" sz="1400" dirty="0" err="1">
                <a:latin typeface="Cambria" pitchFamily="18" charset="0"/>
              </a:rPr>
              <a:t>apeleaza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cel</a:t>
            </a:r>
            <a:r>
              <a:rPr lang="fr-FR" sz="1400" dirty="0">
                <a:latin typeface="Cambria" pitchFamily="18" charset="0"/>
              </a:rPr>
              <a:t> mai des la </a:t>
            </a:r>
            <a:r>
              <a:rPr lang="fr-FR" sz="1400" dirty="0" err="1">
                <a:latin typeface="Cambria" pitchFamily="18" charset="0"/>
              </a:rPr>
              <a:t>ecoturism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sunt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cei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interesati</a:t>
            </a:r>
            <a:r>
              <a:rPr lang="fr-FR" sz="1400" dirty="0">
                <a:latin typeface="Cambria" pitchFamily="18" charset="0"/>
              </a:rPr>
              <a:t> in a </a:t>
            </a:r>
            <a:r>
              <a:rPr lang="fr-FR" sz="1400" dirty="0" err="1">
                <a:latin typeface="Cambria" pitchFamily="18" charset="0"/>
              </a:rPr>
              <a:t>cunoaste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istoria</a:t>
            </a:r>
            <a:r>
              <a:rPr lang="fr-FR" sz="1400" dirty="0">
                <a:latin typeface="Cambria" pitchFamily="18" charset="0"/>
              </a:rPr>
              <a:t> si </a:t>
            </a:r>
            <a:r>
              <a:rPr lang="fr-FR" sz="1400" dirty="0" err="1">
                <a:latin typeface="Cambria" pitchFamily="18" charset="0"/>
              </a:rPr>
              <a:t>traditiile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Romaniei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prin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vizitarea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unor</a:t>
            </a:r>
            <a:r>
              <a:rPr lang="fr-FR" sz="1400" dirty="0">
                <a:latin typeface="Cambria" pitchFamily="18" charset="0"/>
              </a:rPr>
              <a:t> zone </a:t>
            </a:r>
            <a:r>
              <a:rPr lang="fr-FR" sz="1400" dirty="0" err="1">
                <a:latin typeface="Cambria" pitchFamily="18" charset="0"/>
              </a:rPr>
              <a:t>pitoresti</a:t>
            </a:r>
            <a:r>
              <a:rPr lang="fr-FR" sz="1400" dirty="0">
                <a:latin typeface="Cambria" pitchFamily="18" charset="0"/>
              </a:rPr>
              <a:t>, de o </a:t>
            </a:r>
            <a:r>
              <a:rPr lang="fr-FR" sz="1400" dirty="0" err="1">
                <a:latin typeface="Cambria" pitchFamily="18" charset="0"/>
              </a:rPr>
              <a:t>frumusete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aparte</a:t>
            </a:r>
            <a:r>
              <a:rPr lang="fr-FR" sz="1400" dirty="0">
                <a:latin typeface="Cambria" pitchFamily="18" charset="0"/>
              </a:rPr>
              <a:t>, care </a:t>
            </a:r>
            <a:r>
              <a:rPr lang="fr-FR" sz="1400" dirty="0" err="1">
                <a:latin typeface="Cambria" pitchFamily="18" charset="0"/>
              </a:rPr>
              <a:t>pastreaza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obiceiuri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stravechi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legate</a:t>
            </a:r>
            <a:r>
              <a:rPr lang="fr-FR" sz="1400" dirty="0">
                <a:latin typeface="Cambria" pitchFamily="18" charset="0"/>
              </a:rPr>
              <a:t> de: </a:t>
            </a:r>
            <a:r>
              <a:rPr lang="fr-FR" sz="1400" dirty="0" err="1">
                <a:latin typeface="Cambria" pitchFamily="18" charset="0"/>
              </a:rPr>
              <a:t>arhitectura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caselor</a:t>
            </a:r>
            <a:r>
              <a:rPr lang="fr-FR" sz="1400" dirty="0">
                <a:latin typeface="Cambria" pitchFamily="18" charset="0"/>
              </a:rPr>
              <a:t>, port, </a:t>
            </a:r>
            <a:r>
              <a:rPr lang="fr-FR" sz="1400" dirty="0" err="1">
                <a:latin typeface="Cambria" pitchFamily="18" charset="0"/>
              </a:rPr>
              <a:t>mestesuguri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traditionale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specialitati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gastronomice</a:t>
            </a:r>
            <a:r>
              <a:rPr lang="fr-FR" sz="1400" dirty="0">
                <a:latin typeface="Cambria" pitchFamily="18" charset="0"/>
              </a:rPr>
              <a:t>.</a:t>
            </a:r>
          </a:p>
          <a:p>
            <a:r>
              <a:rPr lang="fr-FR" sz="1400" dirty="0">
                <a:latin typeface="Cambria" pitchFamily="18" charset="0"/>
              </a:rPr>
              <a:t>	</a:t>
            </a:r>
            <a:r>
              <a:rPr lang="fr-FR" sz="1400" dirty="0" err="1">
                <a:latin typeface="Cambria" pitchFamily="18" charset="0"/>
              </a:rPr>
              <a:t>Din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punct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vedere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financiar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cei</a:t>
            </a:r>
            <a:r>
              <a:rPr lang="fr-FR" sz="1400" dirty="0">
                <a:latin typeface="Cambria" pitchFamily="18" charset="0"/>
              </a:rPr>
              <a:t> care </a:t>
            </a:r>
            <a:r>
              <a:rPr lang="fr-FR" sz="1400" dirty="0" err="1">
                <a:latin typeface="Cambria" pitchFamily="18" charset="0"/>
              </a:rPr>
              <a:t>apeleaza</a:t>
            </a:r>
            <a:r>
              <a:rPr lang="fr-FR" sz="1400" dirty="0">
                <a:latin typeface="Cambria" pitchFamily="18" charset="0"/>
              </a:rPr>
              <a:t> la </a:t>
            </a:r>
            <a:r>
              <a:rPr lang="fr-FR" sz="1400" dirty="0" err="1">
                <a:latin typeface="Cambria" pitchFamily="18" charset="0"/>
              </a:rPr>
              <a:t>aceste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servicii</a:t>
            </a:r>
            <a:r>
              <a:rPr lang="fr-FR" sz="1400" dirty="0">
                <a:latin typeface="Cambria" pitchFamily="18" charset="0"/>
              </a:rPr>
              <a:t> se </a:t>
            </a:r>
            <a:r>
              <a:rPr lang="fr-FR" sz="1400" dirty="0" err="1">
                <a:latin typeface="Cambria" pitchFamily="18" charset="0"/>
              </a:rPr>
              <a:t>incadreaza</a:t>
            </a:r>
            <a:r>
              <a:rPr lang="fr-FR" sz="1400" dirty="0">
                <a:latin typeface="Cambria" pitchFamily="18" charset="0"/>
              </a:rPr>
              <a:t> in </a:t>
            </a:r>
            <a:r>
              <a:rPr lang="fr-FR" sz="1400" dirty="0" err="1">
                <a:latin typeface="Cambria" pitchFamily="18" charset="0"/>
              </a:rPr>
              <a:t>categoria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celor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posibilitati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materiale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medii</a:t>
            </a:r>
            <a:r>
              <a:rPr lang="fr-FR" sz="1400" dirty="0">
                <a:latin typeface="Cambria" pitchFamily="18" charset="0"/>
              </a:rPr>
              <a:t> si </a:t>
            </a:r>
            <a:r>
              <a:rPr lang="fr-FR" sz="1400" dirty="0" err="1">
                <a:latin typeface="Cambria" pitchFamily="18" charset="0"/>
              </a:rPr>
              <a:t>mici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tinand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cont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faptul</a:t>
            </a:r>
            <a:r>
              <a:rPr lang="fr-FR" sz="1400" dirty="0">
                <a:latin typeface="Cambria" pitchFamily="18" charset="0"/>
              </a:rPr>
              <a:t> ca </a:t>
            </a:r>
            <a:r>
              <a:rPr lang="fr-FR" sz="1400" dirty="0" err="1">
                <a:latin typeface="Cambria" pitchFamily="18" charset="0"/>
              </a:rPr>
              <a:t>turismul</a:t>
            </a:r>
            <a:r>
              <a:rPr lang="fr-FR" sz="1400" dirty="0">
                <a:latin typeface="Cambria" pitchFamily="18" charset="0"/>
              </a:rPr>
              <a:t> rural </a:t>
            </a:r>
            <a:r>
              <a:rPr lang="fr-FR" sz="1400" dirty="0" err="1">
                <a:latin typeface="Cambria" pitchFamily="18" charset="0"/>
              </a:rPr>
              <a:t>solicita</a:t>
            </a:r>
            <a:r>
              <a:rPr lang="fr-FR" sz="1400" dirty="0">
                <a:latin typeface="Cambria" pitchFamily="18" charset="0"/>
              </a:rPr>
              <a:t> mai </a:t>
            </a:r>
            <a:r>
              <a:rPr lang="fr-FR" sz="1400" dirty="0" err="1">
                <a:latin typeface="Cambria" pitchFamily="18" charset="0"/>
              </a:rPr>
              <a:t>putini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bani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fata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cazarea</a:t>
            </a:r>
            <a:r>
              <a:rPr lang="fr-FR" sz="1400" dirty="0">
                <a:latin typeface="Cambria" pitchFamily="18" charset="0"/>
              </a:rPr>
              <a:t> in </a:t>
            </a:r>
            <a:r>
              <a:rPr lang="fr-FR" sz="1400" dirty="0" err="1">
                <a:latin typeface="Cambria" pitchFamily="18" charset="0"/>
              </a:rPr>
              <a:t>sistemul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hotelier</a:t>
            </a:r>
            <a:r>
              <a:rPr lang="fr-FR" sz="1400" dirty="0">
                <a:latin typeface="Cambria" pitchFamily="18" charset="0"/>
              </a:rPr>
              <a:t>. Nu </a:t>
            </a:r>
            <a:r>
              <a:rPr lang="fr-FR" sz="1400" dirty="0" err="1">
                <a:latin typeface="Cambria" pitchFamily="18" charset="0"/>
              </a:rPr>
              <a:t>trebuie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exclusa</a:t>
            </a:r>
            <a:r>
              <a:rPr lang="fr-FR" sz="1400" dirty="0">
                <a:latin typeface="Cambria" pitchFamily="18" charset="0"/>
              </a:rPr>
              <a:t> in </a:t>
            </a:r>
            <a:r>
              <a:rPr lang="fr-FR" sz="1400" dirty="0" err="1">
                <a:latin typeface="Cambria" pitchFamily="18" charset="0"/>
              </a:rPr>
              <a:t>totalitate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nici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categoria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turistilor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venituri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superioare</a:t>
            </a:r>
            <a:r>
              <a:rPr lang="fr-FR" sz="1400" dirty="0">
                <a:latin typeface="Cambria" pitchFamily="18" charset="0"/>
              </a:rPr>
              <a:t>, care </a:t>
            </a:r>
            <a:r>
              <a:rPr lang="fr-FR" sz="1400" dirty="0" err="1">
                <a:latin typeface="Cambria" pitchFamily="18" charset="0"/>
              </a:rPr>
              <a:t>prefera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agroturismul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din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curiozitate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sau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pentru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odihna</a:t>
            </a:r>
            <a:r>
              <a:rPr lang="fr-FR" sz="1400" dirty="0">
                <a:latin typeface="Cambria" pitchFamily="18" charset="0"/>
              </a:rPr>
              <a:t>.</a:t>
            </a:r>
          </a:p>
          <a:p>
            <a:r>
              <a:rPr lang="fr-FR" sz="1400" dirty="0">
                <a:latin typeface="Cambria" pitchFamily="18" charset="0"/>
              </a:rPr>
              <a:t>	</a:t>
            </a:r>
            <a:r>
              <a:rPr lang="fr-FR" sz="1400" dirty="0" err="1">
                <a:latin typeface="Cambria" pitchFamily="18" charset="0"/>
              </a:rPr>
              <a:t>Planul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fata</a:t>
            </a:r>
            <a:r>
              <a:rPr lang="fr-FR" sz="1400" dirty="0">
                <a:latin typeface="Cambria" pitchFamily="18" charset="0"/>
              </a:rPr>
              <a:t> se </a:t>
            </a:r>
            <a:r>
              <a:rPr lang="fr-FR" sz="1400" dirty="0" err="1">
                <a:latin typeface="Cambria" pitchFamily="18" charset="0"/>
              </a:rPr>
              <a:t>adreseaza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clientilor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varsta</a:t>
            </a:r>
            <a:r>
              <a:rPr lang="fr-FR" sz="1400" dirty="0">
                <a:latin typeface="Cambria" pitchFamily="18" charset="0"/>
              </a:rPr>
              <a:t> a 2a si a </a:t>
            </a:r>
            <a:r>
              <a:rPr lang="fr-FR" sz="1400" dirty="0" err="1">
                <a:latin typeface="Cambria" pitchFamily="18" charset="0"/>
              </a:rPr>
              <a:t>treia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atat</a:t>
            </a:r>
            <a:r>
              <a:rPr lang="fr-FR" sz="1400" dirty="0">
                <a:latin typeface="Cambria" pitchFamily="18" charset="0"/>
              </a:rPr>
              <a:t> romani cat si </a:t>
            </a:r>
            <a:r>
              <a:rPr lang="fr-FR" sz="1400" dirty="0" err="1">
                <a:latin typeface="Cambria" pitchFamily="18" charset="0"/>
              </a:rPr>
              <a:t>straini</a:t>
            </a:r>
            <a:r>
              <a:rPr lang="fr-FR" sz="1400" dirty="0">
                <a:latin typeface="Cambria" pitchFamily="18" charset="0"/>
              </a:rPr>
              <a:t>. </a:t>
            </a:r>
            <a:r>
              <a:rPr lang="fr-FR" sz="1400" dirty="0" err="1">
                <a:latin typeface="Cambria" pitchFamily="18" charset="0"/>
              </a:rPr>
              <a:t>Categorie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persoane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venituri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obisnuite</a:t>
            </a:r>
            <a:r>
              <a:rPr lang="fr-FR" sz="1400" dirty="0">
                <a:latin typeface="Cambria" pitchFamily="18" charset="0"/>
              </a:rPr>
              <a:t>, dar asa cum s-a </a:t>
            </a:r>
            <a:r>
              <a:rPr lang="fr-FR" sz="1400" dirty="0" err="1">
                <a:latin typeface="Cambria" pitchFamily="18" charset="0"/>
              </a:rPr>
              <a:t>mentionat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anterior</a:t>
            </a:r>
            <a:r>
              <a:rPr lang="fr-FR" sz="1400" dirty="0">
                <a:latin typeface="Cambria" pitchFamily="18" charset="0"/>
              </a:rPr>
              <a:t> nu se </a:t>
            </a:r>
            <a:r>
              <a:rPr lang="fr-FR" sz="1400" dirty="0" err="1">
                <a:latin typeface="Cambria" pitchFamily="18" charset="0"/>
              </a:rPr>
              <a:t>exclud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persoanele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cu</a:t>
            </a:r>
            <a:r>
              <a:rPr lang="fr-FR" sz="1400" dirty="0">
                <a:latin typeface="Cambria" pitchFamily="18" charset="0"/>
              </a:rPr>
              <a:t> venturi </a:t>
            </a:r>
            <a:r>
              <a:rPr lang="fr-FR" sz="1400" dirty="0" err="1">
                <a:latin typeface="Cambria" pitchFamily="18" charset="0"/>
              </a:rPr>
              <a:t>crescute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calitatea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serviciilor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mentinandu</a:t>
            </a:r>
            <a:r>
              <a:rPr lang="fr-FR" sz="1400" dirty="0">
                <a:latin typeface="Cambria" pitchFamily="18" charset="0"/>
              </a:rPr>
              <a:t>-se la </a:t>
            </a:r>
            <a:r>
              <a:rPr lang="fr-FR" sz="1400" dirty="0" err="1">
                <a:latin typeface="Cambria" pitchFamily="18" charset="0"/>
              </a:rPr>
              <a:t>cele</a:t>
            </a:r>
            <a:r>
              <a:rPr lang="fr-FR" sz="1400" dirty="0">
                <a:latin typeface="Cambria" pitchFamily="18" charset="0"/>
              </a:rPr>
              <a:t> mai </a:t>
            </a:r>
            <a:r>
              <a:rPr lang="fr-FR" sz="1400" dirty="0" err="1">
                <a:latin typeface="Cambria" pitchFamily="18" charset="0"/>
              </a:rPr>
              <a:t>inalte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standarde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pentru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tipul</a:t>
            </a:r>
            <a:r>
              <a:rPr lang="fr-FR" sz="1400" dirty="0">
                <a:latin typeface="Cambria" pitchFamily="18" charset="0"/>
              </a:rPr>
              <a:t> de business si zona </a:t>
            </a:r>
            <a:r>
              <a:rPr lang="fr-FR" sz="1400" dirty="0" err="1">
                <a:latin typeface="Cambria" pitchFamily="18" charset="0"/>
              </a:rPr>
              <a:t>geografica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indiferent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clienti</a:t>
            </a:r>
            <a:r>
              <a:rPr lang="fr-FR" sz="1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b="1" dirty="0" err="1">
                <a:latin typeface="Cambria" pitchFamily="18" charset="0"/>
              </a:rPr>
              <a:t>Concurenta</a:t>
            </a:r>
            <a:r>
              <a:rPr lang="en-US" sz="1400" b="1" dirty="0">
                <a:latin typeface="Cambria" pitchFamily="18" charset="0"/>
              </a:rPr>
              <a:t>:</a:t>
            </a:r>
          </a:p>
          <a:p>
            <a:r>
              <a:rPr lang="fr-FR" sz="1400" dirty="0" err="1">
                <a:latin typeface="Cambria" pitchFamily="18" charset="0"/>
              </a:rPr>
              <a:t>Serviciile</a:t>
            </a:r>
            <a:r>
              <a:rPr lang="fr-FR" sz="1400" dirty="0">
                <a:latin typeface="Cambria" pitchFamily="18" charset="0"/>
              </a:rPr>
              <a:t> de </a:t>
            </a:r>
            <a:r>
              <a:rPr lang="fr-FR" sz="1400" dirty="0" err="1">
                <a:latin typeface="Cambria" pitchFamily="18" charset="0"/>
              </a:rPr>
              <a:t>turism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ecologic</a:t>
            </a:r>
            <a:r>
              <a:rPr lang="fr-FR" sz="1400" dirty="0">
                <a:latin typeface="Cambria" pitchFamily="18" charset="0"/>
              </a:rPr>
              <a:t> au </a:t>
            </a:r>
            <a:r>
              <a:rPr lang="fr-FR" sz="1400" dirty="0" err="1">
                <a:latin typeface="Cambria" pitchFamily="18" charset="0"/>
              </a:rPr>
              <a:t>luat</a:t>
            </a:r>
            <a:r>
              <a:rPr lang="fr-FR" sz="1400" dirty="0">
                <a:latin typeface="Cambria" pitchFamily="18" charset="0"/>
              </a:rPr>
              <a:t> o </a:t>
            </a:r>
            <a:r>
              <a:rPr lang="fr-FR" sz="1400" dirty="0" err="1">
                <a:latin typeface="Cambria" pitchFamily="18" charset="0"/>
              </a:rPr>
              <a:t>amploare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deosebită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fiind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prezente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azi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aproape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tot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cuprinsul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tarii</a:t>
            </a:r>
            <a:r>
              <a:rPr lang="fr-FR" sz="1400" dirty="0">
                <a:latin typeface="Cambria" pitchFamily="18" charset="0"/>
              </a:rPr>
              <a:t>. </a:t>
            </a:r>
            <a:r>
              <a:rPr lang="fr-FR" sz="1400" dirty="0" err="1">
                <a:latin typeface="Cambria" pitchFamily="18" charset="0"/>
              </a:rPr>
              <a:t>Zonele</a:t>
            </a:r>
            <a:r>
              <a:rPr lang="fr-FR" sz="1400" dirty="0">
                <a:latin typeface="Cambria" pitchFamily="18" charset="0"/>
              </a:rPr>
              <a:t> in care exista </a:t>
            </a:r>
            <a:r>
              <a:rPr lang="fr-FR" sz="1400" dirty="0" err="1">
                <a:latin typeface="Cambria" pitchFamily="18" charset="0"/>
              </a:rPr>
              <a:t>cea</a:t>
            </a:r>
            <a:r>
              <a:rPr lang="fr-FR" sz="1400" dirty="0">
                <a:latin typeface="Cambria" pitchFamily="18" charset="0"/>
              </a:rPr>
              <a:t> mai mare </a:t>
            </a:r>
            <a:r>
              <a:rPr lang="fr-FR" sz="1400" dirty="0" err="1">
                <a:latin typeface="Cambria" pitchFamily="18" charset="0"/>
              </a:rPr>
              <a:t>densitate</a:t>
            </a:r>
            <a:r>
              <a:rPr lang="fr-FR" sz="1400" dirty="0">
                <a:latin typeface="Cambria" pitchFamily="18" charset="0"/>
              </a:rPr>
              <a:t> a </a:t>
            </a:r>
            <a:r>
              <a:rPr lang="fr-FR" sz="1400" dirty="0" err="1">
                <a:latin typeface="Cambria" pitchFamily="18" charset="0"/>
              </a:rPr>
              <a:t>acestor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unitati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sunt:</a:t>
            </a:r>
            <a:r>
              <a:rPr lang="fr-FR" sz="1400" i="1" dirty="0" err="1">
                <a:latin typeface="Cambria" pitchFamily="18" charset="0"/>
              </a:rPr>
              <a:t>Alba</a:t>
            </a:r>
            <a:r>
              <a:rPr lang="fr-FR" sz="1400" i="1" dirty="0">
                <a:latin typeface="Cambria" pitchFamily="18" charset="0"/>
              </a:rPr>
              <a:t>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Albac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Arieseni</a:t>
            </a:r>
            <a:r>
              <a:rPr lang="fr-FR" sz="1400" dirty="0">
                <a:latin typeface="Cambria" pitchFamily="18" charset="0"/>
              </a:rPr>
              <a:t>, Garda, </a:t>
            </a:r>
            <a:r>
              <a:rPr lang="fr-FR" sz="1400" dirty="0" err="1">
                <a:latin typeface="Cambria" pitchFamily="18" charset="0"/>
              </a:rPr>
              <a:t>Remetea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 err="1">
                <a:latin typeface="Cambria" pitchFamily="18" charset="0"/>
              </a:rPr>
              <a:t>Arges</a:t>
            </a:r>
            <a:r>
              <a:rPr lang="fr-FR" sz="1400" i="1" dirty="0">
                <a:latin typeface="Cambria" pitchFamily="18" charset="0"/>
              </a:rPr>
              <a:t>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Rucar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Bradet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Bistrita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Prundu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Birgaului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Lunca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Ilvei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Susenii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Birgaului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Brasov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Moeciu</a:t>
            </a:r>
            <a:r>
              <a:rPr lang="fr-FR" sz="1400" dirty="0">
                <a:latin typeface="Cambria" pitchFamily="18" charset="0"/>
              </a:rPr>
              <a:t> de Sus, </a:t>
            </a:r>
            <a:r>
              <a:rPr lang="fr-FR" sz="1400" dirty="0" err="1">
                <a:latin typeface="Cambria" pitchFamily="18" charset="0"/>
              </a:rPr>
              <a:t>Moeciu</a:t>
            </a:r>
            <a:r>
              <a:rPr lang="fr-FR" sz="1400" dirty="0">
                <a:latin typeface="Cambria" pitchFamily="18" charset="0"/>
              </a:rPr>
              <a:t> de Jos, </a:t>
            </a:r>
            <a:r>
              <a:rPr lang="fr-FR" sz="1400" dirty="0" err="1">
                <a:latin typeface="Cambria" pitchFamily="18" charset="0"/>
              </a:rPr>
              <a:t>Moeciu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Cheia</a:t>
            </a:r>
            <a:r>
              <a:rPr lang="fr-FR" sz="1400" dirty="0">
                <a:latin typeface="Cambria" pitchFamily="18" charset="0"/>
              </a:rPr>
              <a:t>, Bran, </a:t>
            </a:r>
            <a:r>
              <a:rPr lang="fr-FR" sz="1400" dirty="0" err="1">
                <a:latin typeface="Cambria" pitchFamily="18" charset="0"/>
              </a:rPr>
              <a:t>Predelut</a:t>
            </a:r>
            <a:r>
              <a:rPr lang="fr-FR" sz="1400" dirty="0">
                <a:latin typeface="Cambria" pitchFamily="18" charset="0"/>
              </a:rPr>
              <a:t>, Simon, </a:t>
            </a:r>
            <a:r>
              <a:rPr lang="fr-FR" sz="1400" dirty="0" err="1">
                <a:latin typeface="Cambria" pitchFamily="18" charset="0"/>
              </a:rPr>
              <a:t>Moeciu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Poarta</a:t>
            </a:r>
            <a:r>
              <a:rPr lang="fr-FR" sz="1400" dirty="0">
                <a:latin typeface="Cambria" pitchFamily="18" charset="0"/>
              </a:rPr>
              <a:t>, Bran </a:t>
            </a:r>
            <a:r>
              <a:rPr lang="fr-FR" sz="1400" dirty="0" err="1">
                <a:latin typeface="Cambria" pitchFamily="18" charset="0"/>
              </a:rPr>
              <a:t>Poarta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Poiana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Marului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Cluj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Sancraiu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Belis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Bologa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Poieni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Ciucea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Harghita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Praid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Constanta </a:t>
            </a:r>
            <a:r>
              <a:rPr lang="fr-FR" sz="1400" dirty="0">
                <a:latin typeface="Cambria" pitchFamily="18" charset="0"/>
              </a:rPr>
              <a:t>(2 Mai, </a:t>
            </a:r>
            <a:r>
              <a:rPr lang="fr-FR" sz="1400" dirty="0" err="1">
                <a:latin typeface="Cambria" pitchFamily="18" charset="0"/>
              </a:rPr>
              <a:t>Costinesti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Hunedoara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Hateg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Clopotiva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Maramures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Salistea</a:t>
            </a:r>
            <a:r>
              <a:rPr lang="fr-FR" sz="1400" dirty="0">
                <a:latin typeface="Cambria" pitchFamily="18" charset="0"/>
              </a:rPr>
              <a:t> de Sus, </a:t>
            </a:r>
            <a:r>
              <a:rPr lang="fr-FR" sz="1400" dirty="0" err="1">
                <a:latin typeface="Cambria" pitchFamily="18" charset="0"/>
              </a:rPr>
              <a:t>Botiza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Rozavlea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Sieu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 err="1">
                <a:latin typeface="Cambria" pitchFamily="18" charset="0"/>
              </a:rPr>
              <a:t>Mehedinti</a:t>
            </a:r>
            <a:r>
              <a:rPr lang="fr-FR" sz="1400" i="1" dirty="0">
                <a:latin typeface="Cambria" pitchFamily="18" charset="0"/>
              </a:rPr>
              <a:t>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Ponoarele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Dubova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 err="1">
                <a:latin typeface="Cambria" pitchFamily="18" charset="0"/>
              </a:rPr>
              <a:t>Neamt</a:t>
            </a:r>
            <a:r>
              <a:rPr lang="fr-FR" sz="1400" i="1" dirty="0">
                <a:latin typeface="Cambria" pitchFamily="18" charset="0"/>
              </a:rPr>
              <a:t>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Durau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Agapia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Prahova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Busteni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Poiana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Tapului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 err="1">
                <a:latin typeface="Cambria" pitchFamily="18" charset="0"/>
              </a:rPr>
              <a:t>Satu</a:t>
            </a:r>
            <a:r>
              <a:rPr lang="fr-FR" sz="1400" i="1" dirty="0">
                <a:latin typeface="Cambria" pitchFamily="18" charset="0"/>
              </a:rPr>
              <a:t> Mare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Girda</a:t>
            </a:r>
            <a:r>
              <a:rPr lang="fr-FR" sz="1400" dirty="0">
                <a:latin typeface="Cambria" pitchFamily="18" charset="0"/>
              </a:rPr>
              <a:t> de Sus, </a:t>
            </a:r>
            <a:r>
              <a:rPr lang="fr-FR" sz="1400" dirty="0" err="1">
                <a:latin typeface="Cambria" pitchFamily="18" charset="0"/>
              </a:rPr>
              <a:t>Bixad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Sibiu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Gura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Riului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Sibiel,Cartisoara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Suceava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Panaci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Tulcea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Crisan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Sintu</a:t>
            </a:r>
            <a:r>
              <a:rPr lang="fr-FR" sz="1400" dirty="0">
                <a:latin typeface="Cambria" pitchFamily="18" charset="0"/>
              </a:rPr>
              <a:t> Gheorghe); </a:t>
            </a:r>
            <a:r>
              <a:rPr lang="fr-FR" sz="1400" i="1" dirty="0" err="1">
                <a:latin typeface="Cambria" pitchFamily="18" charset="0"/>
              </a:rPr>
              <a:t>Valcea</a:t>
            </a:r>
            <a:r>
              <a:rPr lang="fr-FR" sz="1400" i="1" dirty="0">
                <a:latin typeface="Cambria" pitchFamily="18" charset="0"/>
              </a:rPr>
              <a:t> </a:t>
            </a:r>
            <a:r>
              <a:rPr lang="fr-FR" sz="1400" dirty="0">
                <a:latin typeface="Cambria" pitchFamily="18" charset="0"/>
              </a:rPr>
              <a:t>(Baile </a:t>
            </a:r>
            <a:r>
              <a:rPr lang="fr-FR" sz="1400" dirty="0" err="1">
                <a:latin typeface="Cambria" pitchFamily="18" charset="0"/>
              </a:rPr>
              <a:t>Govora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Horezu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Voineasa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Vaideeni</a:t>
            </a:r>
            <a:r>
              <a:rPr lang="fr-FR" sz="1400" dirty="0">
                <a:latin typeface="Cambria" pitchFamily="18" charset="0"/>
              </a:rPr>
              <a:t>); </a:t>
            </a:r>
            <a:r>
              <a:rPr lang="fr-FR" sz="1400" i="1" dirty="0">
                <a:latin typeface="Cambria" pitchFamily="18" charset="0"/>
              </a:rPr>
              <a:t>Vrancea </a:t>
            </a:r>
            <a:r>
              <a:rPr lang="fr-FR" sz="1400" dirty="0">
                <a:latin typeface="Cambria" pitchFamily="18" charset="0"/>
              </a:rPr>
              <a:t>(</a:t>
            </a:r>
            <a:r>
              <a:rPr lang="fr-FR" sz="1400" dirty="0" err="1">
                <a:latin typeface="Cambria" pitchFamily="18" charset="0"/>
              </a:rPr>
              <a:t>Soveja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Lepsa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Vidra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Tulnici</a:t>
            </a:r>
            <a:r>
              <a:rPr lang="fr-FR" sz="1400" dirty="0">
                <a:latin typeface="Cambria" pitchFamily="18" charset="0"/>
              </a:rPr>
              <a:t>).</a:t>
            </a:r>
          </a:p>
          <a:p>
            <a:r>
              <a:rPr lang="fr-FR" sz="1400" dirty="0">
                <a:latin typeface="Cambria" pitchFamily="18" charset="0"/>
              </a:rPr>
              <a:t>Dupa cum se </a:t>
            </a:r>
            <a:r>
              <a:rPr lang="fr-FR" sz="1400" dirty="0" err="1">
                <a:latin typeface="Cambria" pitchFamily="18" charset="0"/>
              </a:rPr>
              <a:t>poate</a:t>
            </a:r>
            <a:r>
              <a:rPr lang="fr-FR" sz="1400" dirty="0">
                <a:latin typeface="Cambria" pitchFamily="18" charset="0"/>
              </a:rPr>
              <a:t> observa, </a:t>
            </a:r>
            <a:r>
              <a:rPr lang="fr-FR" sz="1400" dirty="0" err="1">
                <a:latin typeface="Cambria" pitchFamily="18" charset="0"/>
              </a:rPr>
              <a:t>majoritatea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judetelor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cu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potential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turistic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sunt</a:t>
            </a:r>
            <a:r>
              <a:rPr lang="fr-FR" sz="1400" dirty="0">
                <a:latin typeface="Cambria" pitchFamily="18" charset="0"/>
              </a:rPr>
              <a:t> bine </a:t>
            </a:r>
            <a:r>
              <a:rPr lang="fr-FR" sz="1400" dirty="0" err="1">
                <a:latin typeface="Cambria" pitchFamily="18" charset="0"/>
              </a:rPr>
              <a:t>reprezentate</a:t>
            </a:r>
            <a:r>
              <a:rPr lang="fr-FR" sz="1400" dirty="0">
                <a:latin typeface="Cambria" pitchFamily="18" charset="0"/>
              </a:rPr>
              <a:t> la </a:t>
            </a:r>
            <a:r>
              <a:rPr lang="fr-FR" sz="1400" dirty="0" err="1">
                <a:latin typeface="Cambria" pitchFamily="18" charset="0"/>
              </a:rPr>
              <a:t>acest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capitol</a:t>
            </a:r>
            <a:r>
              <a:rPr lang="fr-FR" sz="1400" dirty="0">
                <a:latin typeface="Cambria" pitchFamily="18" charset="0"/>
              </a:rPr>
              <a:t>. Exista </a:t>
            </a:r>
            <a:r>
              <a:rPr lang="fr-FR" sz="1400" dirty="0" err="1">
                <a:latin typeface="Cambria" pitchFamily="18" charset="0"/>
              </a:rPr>
              <a:t>insa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suficiente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resurse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neexploatate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dirty="0" err="1">
                <a:latin typeface="Cambria" pitchFamily="18" charset="0"/>
              </a:rPr>
              <a:t>avand</a:t>
            </a:r>
            <a:r>
              <a:rPr lang="fr-FR" sz="1400" dirty="0">
                <a:latin typeface="Cambria" pitchFamily="18" charset="0"/>
              </a:rPr>
              <a:t> in </a:t>
            </a:r>
            <a:r>
              <a:rPr lang="fr-FR" sz="1400" dirty="0" err="1">
                <a:latin typeface="Cambria" pitchFamily="18" charset="0"/>
              </a:rPr>
              <a:t>vedere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posibilitatile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uriase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pe</a:t>
            </a:r>
            <a:r>
              <a:rPr lang="fr-FR" sz="1400" dirty="0">
                <a:latin typeface="Cambria" pitchFamily="18" charset="0"/>
              </a:rPr>
              <a:t> care le </a:t>
            </a:r>
            <a:r>
              <a:rPr lang="fr-FR" sz="1400" dirty="0" err="1">
                <a:latin typeface="Cambria" pitchFamily="18" charset="0"/>
              </a:rPr>
              <a:t>oferă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teritoriul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Romaniei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prin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varietatea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reliefului</a:t>
            </a:r>
            <a:r>
              <a:rPr lang="fr-FR" sz="1400" dirty="0">
                <a:latin typeface="Cambria" pitchFamily="18" charset="0"/>
              </a:rPr>
              <a:t> si </a:t>
            </a:r>
            <a:r>
              <a:rPr lang="fr-FR" sz="1400" dirty="0" err="1">
                <a:latin typeface="Cambria" pitchFamily="18" charset="0"/>
              </a:rPr>
              <a:t>prin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pitorescul</a:t>
            </a:r>
            <a:r>
              <a:rPr lang="fr-FR" sz="1400" dirty="0">
                <a:latin typeface="Cambria" pitchFamily="18" charset="0"/>
              </a:rPr>
              <a:t> </a:t>
            </a:r>
            <a:r>
              <a:rPr lang="fr-FR" sz="1400" dirty="0" err="1">
                <a:latin typeface="Cambria" pitchFamily="18" charset="0"/>
              </a:rPr>
              <a:t>naturii</a:t>
            </a:r>
            <a:r>
              <a:rPr lang="fr-FR" sz="1400" dirty="0">
                <a:latin typeface="Cambria" pitchFamily="18" charset="0"/>
              </a:rPr>
              <a:t>, </a:t>
            </a:r>
            <a:r>
              <a:rPr lang="fr-FR" sz="1400" b="1" dirty="0" err="1">
                <a:latin typeface="Cambria" pitchFamily="18" charset="0"/>
              </a:rPr>
              <a:t>motiv</a:t>
            </a:r>
            <a:r>
              <a:rPr lang="fr-FR" sz="1400" b="1" dirty="0">
                <a:latin typeface="Cambria" pitchFamily="18" charset="0"/>
              </a:rPr>
              <a:t> </a:t>
            </a:r>
            <a:r>
              <a:rPr lang="fr-FR" sz="1400" b="1" dirty="0" err="1">
                <a:latin typeface="Cambria" pitchFamily="18" charset="0"/>
              </a:rPr>
              <a:t>pentru</a:t>
            </a:r>
            <a:r>
              <a:rPr lang="fr-FR" sz="1400" b="1" dirty="0">
                <a:latin typeface="Cambria" pitchFamily="18" charset="0"/>
              </a:rPr>
              <a:t> care </a:t>
            </a:r>
            <a:r>
              <a:rPr lang="fr-FR" sz="1400" b="1" dirty="0" err="1">
                <a:latin typeface="Cambria" pitchFamily="18" charset="0"/>
              </a:rPr>
              <a:t>am</a:t>
            </a:r>
            <a:r>
              <a:rPr lang="fr-FR" sz="1400" b="1" dirty="0">
                <a:latin typeface="Cambria" pitchFamily="18" charset="0"/>
              </a:rPr>
              <a:t> ales sa </a:t>
            </a:r>
            <a:r>
              <a:rPr lang="fr-FR" sz="1400" b="1" dirty="0" err="1">
                <a:latin typeface="Cambria" pitchFamily="18" charset="0"/>
              </a:rPr>
              <a:t>promovam</a:t>
            </a:r>
            <a:r>
              <a:rPr lang="fr-FR" sz="1400" b="1" dirty="0">
                <a:latin typeface="Cambria" pitchFamily="18" charset="0"/>
              </a:rPr>
              <a:t>  zona </a:t>
            </a:r>
            <a:r>
              <a:rPr lang="fr-FR" sz="1400" b="1" dirty="0" err="1">
                <a:latin typeface="Cambria" pitchFamily="18" charset="0"/>
              </a:rPr>
              <a:t>Arges</a:t>
            </a:r>
            <a:r>
              <a:rPr lang="fr-FR" sz="1400" b="1" dirty="0">
                <a:latin typeface="Cambria" pitchFamily="18" charset="0"/>
              </a:rPr>
              <a:t>- </a:t>
            </a:r>
            <a:r>
              <a:rPr lang="fr-FR" sz="1400" b="1" dirty="0" err="1">
                <a:latin typeface="Cambria" pitchFamily="18" charset="0"/>
              </a:rPr>
              <a:t>Valcea</a:t>
            </a:r>
            <a:r>
              <a:rPr lang="fr-FR" sz="1400" b="1" dirty="0">
                <a:latin typeface="Cambria" pitchFamily="18" charset="0"/>
              </a:rPr>
              <a:t>-Olt , </a:t>
            </a:r>
            <a:r>
              <a:rPr lang="fr-FR" sz="1400" b="1" dirty="0" err="1">
                <a:latin typeface="Cambria" pitchFamily="18" charset="0"/>
              </a:rPr>
              <a:t>partea</a:t>
            </a:r>
            <a:r>
              <a:rPr lang="fr-FR" sz="1400" b="1" dirty="0">
                <a:latin typeface="Cambria" pitchFamily="18" charset="0"/>
              </a:rPr>
              <a:t> mai </a:t>
            </a:r>
            <a:r>
              <a:rPr lang="fr-FR" sz="1400" b="1" dirty="0" err="1">
                <a:latin typeface="Cambria" pitchFamily="18" charset="0"/>
              </a:rPr>
              <a:t>putin</a:t>
            </a:r>
            <a:r>
              <a:rPr lang="fr-FR" sz="1400" b="1" dirty="0">
                <a:latin typeface="Cambria" pitchFamily="18" charset="0"/>
              </a:rPr>
              <a:t> </a:t>
            </a:r>
            <a:r>
              <a:rPr lang="fr-FR" sz="1400" b="1" dirty="0" err="1">
                <a:latin typeface="Cambria" pitchFamily="18" charset="0"/>
              </a:rPr>
              <a:t>cunoscuta</a:t>
            </a:r>
            <a:r>
              <a:rPr lang="fr-FR" sz="1400" b="1" dirty="0">
                <a:latin typeface="Cambria" pitchFamily="18" charset="0"/>
              </a:rPr>
              <a:t> de </a:t>
            </a:r>
            <a:r>
              <a:rPr lang="fr-FR" sz="1400" b="1" dirty="0" err="1">
                <a:latin typeface="Cambria" pitchFamily="18" charset="0"/>
              </a:rPr>
              <a:t>catre</a:t>
            </a:r>
            <a:r>
              <a:rPr lang="fr-FR" sz="1400" b="1" dirty="0">
                <a:latin typeface="Cambria" pitchFamily="18" charset="0"/>
              </a:rPr>
              <a:t>  </a:t>
            </a:r>
            <a:r>
              <a:rPr lang="fr-FR" sz="1400" b="1" dirty="0" err="1">
                <a:latin typeface="Cambria" pitchFamily="18" charset="0"/>
              </a:rPr>
              <a:t>turisti</a:t>
            </a:r>
            <a:r>
              <a:rPr lang="fr-FR" sz="1400" b="1" dirty="0">
                <a:latin typeface="Cambria" pitchFamily="18" charset="0"/>
              </a:rPr>
              <a:t>, ca o </a:t>
            </a:r>
            <a:r>
              <a:rPr lang="fr-FR" sz="1400" b="1" dirty="0" err="1">
                <a:latin typeface="Cambria" pitchFamily="18" charset="0"/>
              </a:rPr>
              <a:t>alternativa</a:t>
            </a:r>
            <a:r>
              <a:rPr lang="fr-FR" sz="1400" b="1" dirty="0">
                <a:latin typeface="Cambria" pitchFamily="18" charset="0"/>
              </a:rPr>
              <a:t> la </a:t>
            </a:r>
            <a:r>
              <a:rPr lang="fr-FR" sz="1400" b="1" dirty="0" err="1">
                <a:latin typeface="Cambria" pitchFamily="18" charset="0"/>
              </a:rPr>
              <a:t>mult</a:t>
            </a:r>
            <a:r>
              <a:rPr lang="fr-FR" sz="1400" b="1" dirty="0">
                <a:latin typeface="Cambria" pitchFamily="18" charset="0"/>
              </a:rPr>
              <a:t> </a:t>
            </a:r>
            <a:r>
              <a:rPr lang="fr-FR" sz="1400" b="1" dirty="0" err="1">
                <a:latin typeface="Cambria" pitchFamily="18" charset="0"/>
              </a:rPr>
              <a:t>prea</a:t>
            </a:r>
            <a:r>
              <a:rPr lang="fr-FR" sz="1400" b="1" dirty="0">
                <a:latin typeface="Cambria" pitchFamily="18" charset="0"/>
              </a:rPr>
              <a:t> </a:t>
            </a:r>
            <a:r>
              <a:rPr lang="fr-FR" sz="1400" b="1" dirty="0" err="1">
                <a:latin typeface="Cambria" pitchFamily="18" charset="0"/>
              </a:rPr>
              <a:t>aglomerata</a:t>
            </a:r>
            <a:r>
              <a:rPr lang="fr-FR" sz="1400" b="1" dirty="0">
                <a:latin typeface="Cambria" pitchFamily="18" charset="0"/>
              </a:rPr>
              <a:t> </a:t>
            </a:r>
            <a:r>
              <a:rPr lang="fr-FR" sz="1400" b="1" dirty="0" err="1">
                <a:latin typeface="Cambria" pitchFamily="18" charset="0"/>
              </a:rPr>
              <a:t>Valea</a:t>
            </a:r>
            <a:r>
              <a:rPr lang="fr-FR" sz="1400" b="1" dirty="0">
                <a:latin typeface="Cambria" pitchFamily="18" charset="0"/>
              </a:rPr>
              <a:t> </a:t>
            </a:r>
            <a:r>
              <a:rPr lang="fr-FR" sz="1400" b="1" dirty="0" err="1">
                <a:latin typeface="Cambria" pitchFamily="18" charset="0"/>
              </a:rPr>
              <a:t>Prahovei</a:t>
            </a:r>
            <a:r>
              <a:rPr lang="fr-FR" sz="1400" b="1" dirty="0">
                <a:latin typeface="Cambria" pitchFamily="18" charset="0"/>
              </a:rPr>
              <a:t>.</a:t>
            </a:r>
            <a:endParaRPr lang="fr-FR" sz="14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Cambria" pitchFamily="18" charset="0"/>
            </a:endParaRPr>
          </a:p>
          <a:p>
            <a:pPr marL="0" indent="0">
              <a:buNone/>
            </a:pPr>
            <a:endParaRPr lang="fr-FR" sz="1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2243">
        <p14:warp dir="in"/>
      </p:transition>
    </mc:Choice>
    <mc:Fallback xmlns="">
      <p:transition spd="slow" advClick="0" advTm="2224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473690"/>
              </p:ext>
            </p:extLst>
          </p:nvPr>
        </p:nvGraphicFramePr>
        <p:xfrm>
          <a:off x="467544" y="1406628"/>
          <a:ext cx="7704858" cy="1718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Structura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Procent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Valoare anuala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Valoare lunara 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Valoare zilnica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44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Număr mediu de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Valoare unitara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cifrei de afaceri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( 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( 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( 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clienti (zilnic)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( lei)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Inchiriere spatii de parcare agrement rulote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365zile*250lei/zi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5rulote*50lei/ rulota*30,4zile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5rulote*50lei/rulota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chirie 5 rulote /24/h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50lei  /24/h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91250lei/</a:t>
                      </a:r>
                      <a:r>
                        <a:rPr lang="en-US" sz="1200" dirty="0" err="1">
                          <a:effectLst/>
                        </a:rPr>
                        <a:t>anual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7604,17lei/lunar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250lei/zi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5rulote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4913"/>
              </p:ext>
            </p:extLst>
          </p:nvPr>
        </p:nvGraphicFramePr>
        <p:xfrm>
          <a:off x="467544" y="3749066"/>
          <a:ext cx="6667500" cy="11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Venituri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Denumire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Valoare lei fara TVA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Valoare lei cu TVA, 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Chirie loc parcare/24h 50lei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 locuri /zi medie ocupate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250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Chirie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totala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pe</a:t>
                      </a:r>
                      <a:r>
                        <a:rPr lang="fr-FR" sz="1100" dirty="0">
                          <a:effectLst/>
                        </a:rPr>
                        <a:t> an, 250*365zile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91250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99463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4694">
        <p14:warp dir="in"/>
      </p:transition>
    </mc:Choice>
    <mc:Fallback xmlns="">
      <p:transition spd="slow" advClick="0" advTm="2469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40636"/>
              </p:ext>
            </p:extLst>
          </p:nvPr>
        </p:nvGraphicFramePr>
        <p:xfrm>
          <a:off x="827584" y="1008007"/>
          <a:ext cx="6828755" cy="370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48A1F6-970A-4AAA-8737-2766DB804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63366"/>
            <a:ext cx="4638919" cy="17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1123">
        <p:random/>
      </p:transition>
    </mc:Choice>
    <mc:Fallback xmlns="">
      <p:transition spd="slow" advClick="0" advTm="21123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97360"/>
            <a:ext cx="8568952" cy="5760640"/>
          </a:xfrm>
        </p:spPr>
        <p:txBody>
          <a:bodyPr>
            <a:normAutofit fontScale="62500" lnSpcReduction="20000"/>
          </a:bodyPr>
          <a:lstStyle/>
          <a:p>
            <a:r>
              <a:rPr lang="en-US" sz="1300" b="1" u="sng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6. PROMOVAREA  SERVICIILOR   OFERITE:</a:t>
            </a:r>
          </a:p>
          <a:p>
            <a:pPr marL="0" indent="0">
              <a:buNone/>
            </a:pPr>
            <a:r>
              <a:rPr lang="ro-RO" sz="13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Vor cumpăra produsul oferit de noi deoarece:</a:t>
            </a:r>
            <a:endParaRPr lang="fr-FR" sz="1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ro-RO" sz="13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are un preț avantajos;</a:t>
            </a:r>
            <a:endParaRPr lang="fr-FR" sz="1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ro-RO" sz="13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permite flexibilitatea utilizării ;</a:t>
            </a:r>
            <a:endParaRPr lang="fr-FR" sz="1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ro-RO" sz="13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serviciul nostru oferă produse ușor de accesat și utilizat;</a:t>
            </a:r>
            <a:endParaRPr lang="fr-FR" sz="1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ro-RO" sz="13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prestăm un serviciu care nu are concurență pe piața din regiune Args, Valcea, Olt;</a:t>
            </a:r>
            <a:endParaRPr lang="fr-FR" sz="1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o-RO" sz="13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Segmentul ţintă a afacerii sunt persoanele cuprinse între vârsta 16 – 70 ani și cu venituri medii și peste medie</a:t>
            </a:r>
            <a:endParaRPr lang="en-US" sz="1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marL="0" indent="0">
              <a:buNone/>
            </a:pPr>
            <a:endParaRPr lang="en-US" sz="11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endParaRPr lang="en-US" sz="11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fr-FR" sz="1300" b="1" u="sng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Mixul</a:t>
            </a:r>
            <a:r>
              <a:rPr lang="fr-FR" sz="1300" b="1" u="sng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de marketing</a:t>
            </a:r>
            <a:r>
              <a:rPr lang="fr-FR" sz="13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 marL="0" indent="0">
              <a:buNone/>
            </a:pPr>
            <a:endParaRPr lang="fr-FR" sz="13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lnSpc>
                <a:spcPct val="17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Produsul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se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concretizează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închirierea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spatiului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campare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intr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-un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perimetru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Pentru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a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crește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fluxul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clienți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vom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avea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zile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promoționale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care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tariful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va fi mai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scăzut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sau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evenimente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cu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o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anumită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tematică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 </a:t>
            </a:r>
          </a:p>
          <a:p>
            <a:pPr lvl="0" algn="just">
              <a:lnSpc>
                <a:spcPct val="17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Preț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(-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urile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) se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încadrează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categoria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medie.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funcție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încadrarea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clientului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într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-o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categorie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acesta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va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trebui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să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achite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50lei/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pentru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un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abonament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24h,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indiferent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numar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persoane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.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Prețul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fost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stabilit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așa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fel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încât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să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se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acopere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cheltuielile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achiziționarea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bicicletelor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echipamentului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protecție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dar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întreținerea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reparațiile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necesare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  </a:t>
            </a:r>
          </a:p>
          <a:p>
            <a:pPr lvl="0" algn="just">
              <a:lnSpc>
                <a:spcPct val="17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Pretul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unitar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al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serviciului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este 50lei/24h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inchiriere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spatiu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unitar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 -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loc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 campare.</a:t>
            </a:r>
            <a:endParaRPr lang="fr-FR" sz="13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lvl="0" algn="just">
              <a:lnSpc>
                <a:spcPct val="17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Promovare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-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mecanismul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cel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mai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puternic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promovare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se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dorește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a fi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recomandarea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clienților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satisfăcuți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Însă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vor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fi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abordate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alte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tipuri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promovări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,de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exemplu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apariția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mod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constant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ghidurile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petrecere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timpului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liber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(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format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hârtie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cât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cel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electronic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),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existența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unei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pagini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proprii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pe internet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unde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va fi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descris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produsul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ofertele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un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număr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telefon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pentru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obținerea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oricărei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informații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lipirea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afișe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oraș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transport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public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împărțirea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flayerelor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reclame online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cât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la radio.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Cheltuielile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promovare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sunt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minime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promovarea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axându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-se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spre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mediul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online.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Datorită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faptului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că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zona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nu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mai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sunt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alte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inițiative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acest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gen, o mare parte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din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populație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își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va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axa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interesul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spre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acest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tip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activitate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destul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ușor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Emitere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carduri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fidelitate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cu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reducere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</a:t>
            </a:r>
            <a:endParaRPr lang="fr-FR" sz="13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 lvl="0">
              <a:lnSpc>
                <a:spcPct val="17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Plasament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: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activitatea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va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avea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1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punct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desfășurare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: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în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zona </a:t>
            </a:r>
            <a:r>
              <a:rPr lang="es-ES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rurala</a:t>
            </a: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  </a:t>
            </a:r>
            <a:endParaRPr lang="fr-FR" sz="13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pPr>
              <a:lnSpc>
                <a:spcPct val="17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s-ES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.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Programul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de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lucru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va fi: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Luni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–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Vineri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00.:00 – 24.00;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Sâmbătă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– </a:t>
            </a:r>
            <a:r>
              <a:rPr lang="fr-FR" sz="130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Duminică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 00:00 – 24:00</a:t>
            </a:r>
            <a:r>
              <a:rPr lang="fr-FR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o-RO" sz="130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66FF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fr-FR" sz="13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66FF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o-RO" sz="1200" dirty="0"/>
              <a:t>.</a:t>
            </a:r>
            <a:endParaRPr lang="fr-FR" sz="1200" dirty="0"/>
          </a:p>
          <a:p>
            <a:pPr marL="0" indent="0">
              <a:buNone/>
            </a:pPr>
            <a:endParaRPr lang="en-US" sz="10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Picture 3" descr="https://ficc.org/wp-content/uploads/2017/06/Button-CC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5202"/>
            <a:ext cx="1901314" cy="105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22483"/>
      </p:ext>
    </p:extLst>
  </p:cSld>
  <p:clrMapOvr>
    <a:masterClrMapping/>
  </p:clrMapOvr>
  <p:transition spd="slow" advClick="0" advTm="22239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7386638" cy="5205528"/>
          </a:xfrm>
        </p:spPr>
        <p:txBody>
          <a:bodyPr>
            <a:normAutofit/>
          </a:bodyPr>
          <a:lstStyle/>
          <a:p>
            <a:r>
              <a:rPr lang="en-US" sz="1400" b="1" u="sng" dirty="0">
                <a:solidFill>
                  <a:srgbClr val="FFC000"/>
                </a:solidFill>
                <a:latin typeface="Cambria" pitchFamily="18" charset="0"/>
              </a:rPr>
              <a:t>7, FINANTAREA  AFACERII:</a:t>
            </a:r>
          </a:p>
          <a:p>
            <a:pPr marL="0" indent="0">
              <a:buNone/>
            </a:pPr>
            <a:r>
              <a:rPr lang="es-ES" sz="1200" dirty="0" err="1">
                <a:solidFill>
                  <a:srgbClr val="FFC000"/>
                </a:solidFill>
                <a:latin typeface="Cambria" pitchFamily="18" charset="0"/>
              </a:rPr>
              <a:t>Campingul</a:t>
            </a:r>
            <a:r>
              <a:rPr lang="es-ES" sz="1200" dirty="0">
                <a:solidFill>
                  <a:srgbClr val="FFC000"/>
                </a:solidFill>
                <a:latin typeface="Cambria" pitchFamily="18" charset="0"/>
              </a:rPr>
              <a:t> ”INIMA NATURII” SRL  este o </a:t>
            </a:r>
            <a:r>
              <a:rPr lang="es-ES" sz="1200" dirty="0" err="1">
                <a:solidFill>
                  <a:srgbClr val="FFC000"/>
                </a:solidFill>
                <a:latin typeface="Cambria" pitchFamily="18" charset="0"/>
              </a:rPr>
              <a:t>afacere</a:t>
            </a:r>
            <a:r>
              <a:rPr lang="es-ES" sz="1200" dirty="0">
                <a:solidFill>
                  <a:srgbClr val="FFC000"/>
                </a:solidFill>
                <a:latin typeface="Cambria" pitchFamily="18" charset="0"/>
              </a:rPr>
              <a:t>,  </a:t>
            </a:r>
            <a:r>
              <a:rPr lang="es-ES" sz="1200" dirty="0" err="1">
                <a:solidFill>
                  <a:srgbClr val="FFC000"/>
                </a:solidFill>
                <a:latin typeface="Cambria" pitchFamily="18" charset="0"/>
              </a:rPr>
              <a:t>care</a:t>
            </a:r>
            <a:r>
              <a:rPr lang="es-ES" sz="1200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își desfășoară activitatea pe parcursul </a:t>
            </a:r>
            <a:r>
              <a:rPr lang="en-US" sz="1200" dirty="0" err="1">
                <a:solidFill>
                  <a:srgbClr val="FFC000"/>
                </a:solidFill>
                <a:latin typeface="Cambria" pitchFamily="18" charset="0"/>
              </a:rPr>
              <a:t>intregului</a:t>
            </a:r>
            <a:r>
              <a:rPr lang="en-US" sz="1200" dirty="0">
                <a:solidFill>
                  <a:srgbClr val="FFC000"/>
                </a:solidFill>
                <a:latin typeface="Cambria" pitchFamily="18" charset="0"/>
              </a:rPr>
              <a:t> an. </a:t>
            </a:r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 Este o societate cu răspundere limitată și are 2 asociați care contribuie în egală măsură la aportul social al capitalului, suma aportată fiind de 10.000 RON fiecare.</a:t>
            </a:r>
            <a:endParaRPr lang="fr-FR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Sursele de finanțare a afacerii sunt</a:t>
            </a:r>
            <a:r>
              <a:rPr lang="en-US" sz="1200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:</a:t>
            </a:r>
            <a:endParaRPr lang="fr-FR" sz="1200" dirty="0">
              <a:solidFill>
                <a:srgbClr val="FFC000"/>
              </a:solidFill>
              <a:latin typeface="Cambria" pitchFamily="18" charset="0"/>
            </a:endParaRPr>
          </a:p>
          <a:p>
            <a:pPr lvl="0"/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Investiții proprii         20.000 RON</a:t>
            </a:r>
            <a:endParaRPr lang="fr-FR" sz="1200" dirty="0">
              <a:solidFill>
                <a:srgbClr val="FFC000"/>
              </a:solidFill>
              <a:latin typeface="Cambria" pitchFamily="18" charset="0"/>
            </a:endParaRPr>
          </a:p>
          <a:p>
            <a:pPr lvl="0"/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Linie de credit, rambursabil  80.000 RON, rambursabil 1 an.</a:t>
            </a:r>
            <a:r>
              <a:rPr lang="en-US" sz="1200" dirty="0">
                <a:solidFill>
                  <a:srgbClr val="FFC000"/>
                </a:solidFill>
                <a:latin typeface="Cambria" pitchFamily="18" charset="0"/>
              </a:rPr>
              <a:t> </a:t>
            </a:r>
            <a:endParaRPr lang="fr-FR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lvl="0" indent="0">
              <a:buNone/>
            </a:pPr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Finanțare totală         100.000 RON</a:t>
            </a:r>
            <a:endParaRPr lang="en-US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lvl="0" indent="0">
              <a:buNone/>
            </a:pPr>
            <a:endParaRPr lang="en-US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Contul de Rezultat </a:t>
            </a:r>
            <a:r>
              <a:rPr lang="en-US" sz="1200" dirty="0">
                <a:solidFill>
                  <a:srgbClr val="FFC000"/>
                </a:solidFill>
                <a:latin typeface="Cambria" pitchFamily="18" charset="0"/>
              </a:rPr>
              <a:t>A</a:t>
            </a:r>
            <a:r>
              <a:rPr lang="ro-RO" sz="1200" dirty="0">
                <a:solidFill>
                  <a:srgbClr val="FFC000"/>
                </a:solidFill>
                <a:latin typeface="Cambria" pitchFamily="18" charset="0"/>
              </a:rPr>
              <a:t>nual (estimat):  N- N+4 </a:t>
            </a:r>
            <a:endParaRPr lang="fr-FR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lvl="0" indent="0">
              <a:buNone/>
            </a:pPr>
            <a:endParaRPr lang="en-US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lvl="0" indent="0">
              <a:buNone/>
            </a:pPr>
            <a:endParaRPr lang="en-US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lvl="0" indent="0">
              <a:buNone/>
            </a:pPr>
            <a:endParaRPr lang="fr-FR" sz="1200" dirty="0">
              <a:solidFill>
                <a:srgbClr val="FFC00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1200" b="1" u="sng" dirty="0">
              <a:solidFill>
                <a:srgbClr val="FFC000"/>
              </a:solidFill>
              <a:latin typeface="Cambr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05349"/>
              </p:ext>
            </p:extLst>
          </p:nvPr>
        </p:nvGraphicFramePr>
        <p:xfrm>
          <a:off x="396096" y="3140968"/>
          <a:ext cx="7055663" cy="3647404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65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Denumire indicator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N+1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N+2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N+3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N+4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</a:rPr>
                        <a:t>Venituri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din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vânzarea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produse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sau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servicii</a:t>
                      </a:r>
                      <a:r>
                        <a:rPr lang="es-ES" sz="900" dirty="0">
                          <a:effectLst/>
                        </a:rPr>
                        <a:t> - Cifra de </a:t>
                      </a:r>
                      <a:r>
                        <a:rPr lang="es-ES" sz="900" dirty="0" err="1">
                          <a:effectLst/>
                        </a:rPr>
                        <a:t>afaceri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91250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182500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273750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365000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456250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</a:t>
                      </a:r>
                      <a:r>
                        <a:rPr lang="fr-FR" sz="900" dirty="0" err="1">
                          <a:effectLst/>
                        </a:rPr>
                        <a:t>venituri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din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exploatare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91250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182500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273750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365000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456250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Cheltuieli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cu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materiile</a:t>
                      </a:r>
                      <a:r>
                        <a:rPr lang="fr-FR" sz="900" dirty="0">
                          <a:effectLst/>
                        </a:rPr>
                        <a:t> prime, </a:t>
                      </a:r>
                      <a:r>
                        <a:rPr lang="fr-FR" sz="900" dirty="0" err="1">
                          <a:effectLst/>
                        </a:rPr>
                        <a:t>materiale</a:t>
                      </a:r>
                      <a:r>
                        <a:rPr lang="fr-FR" sz="900" dirty="0">
                          <a:effectLst/>
                        </a:rPr>
                        <a:t>, </a:t>
                      </a:r>
                      <a:r>
                        <a:rPr lang="fr-FR" sz="900" dirty="0" err="1">
                          <a:effectLst/>
                        </a:rPr>
                        <a:t>energie</a:t>
                      </a:r>
                      <a:r>
                        <a:rPr lang="fr-FR" sz="900" dirty="0">
                          <a:effectLst/>
                        </a:rPr>
                        <a:t>, </a:t>
                      </a:r>
                      <a:r>
                        <a:rPr lang="fr-FR" sz="900" dirty="0" err="1">
                          <a:effectLst/>
                        </a:rPr>
                        <a:t>combustibil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13700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27400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41100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54800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68500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8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4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Cheltuieli cu mterialele consumabile si obiecte inventar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14700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29400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44100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58800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73500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effectLst/>
                        </a:rPr>
                        <a:t>Lucrari</a:t>
                      </a:r>
                      <a:r>
                        <a:rPr lang="es-ES" sz="900" dirty="0">
                          <a:effectLst/>
                        </a:rPr>
                        <a:t> si </a:t>
                      </a:r>
                      <a:r>
                        <a:rPr lang="es-ES" sz="900" dirty="0" err="1">
                          <a:effectLst/>
                        </a:rPr>
                        <a:t>servicii</a:t>
                      </a:r>
                      <a:r>
                        <a:rPr lang="es-ES" sz="900" dirty="0">
                          <a:effectLst/>
                        </a:rPr>
                        <a:t> </a:t>
                      </a:r>
                      <a:r>
                        <a:rPr lang="es-ES" sz="900" dirty="0" err="1">
                          <a:effectLst/>
                        </a:rPr>
                        <a:t>executate</a:t>
                      </a:r>
                      <a:r>
                        <a:rPr lang="es-ES" sz="900" dirty="0">
                          <a:effectLst/>
                        </a:rPr>
                        <a:t> de </a:t>
                      </a:r>
                      <a:r>
                        <a:rPr lang="es-ES" sz="900" dirty="0" err="1">
                          <a:effectLst/>
                        </a:rPr>
                        <a:t>terti</a:t>
                      </a:r>
                      <a:r>
                        <a:rPr lang="es-ES" sz="900" dirty="0">
                          <a:effectLst/>
                        </a:rPr>
                        <a:t> , </a:t>
                      </a:r>
                      <a:r>
                        <a:rPr lang="es-ES" sz="900" dirty="0" err="1">
                          <a:effectLst/>
                        </a:rPr>
                        <a:t>publicitate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1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Impozite si varsaminte asimilate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2400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3600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4800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1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Cheltuieli cu remuneratiile personalului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32112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64224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96336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128448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160560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1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Cheltuielile societatii cu contributiile sociale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21048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42096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63144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84192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105240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</a:t>
                      </a:r>
                      <a:r>
                        <a:rPr lang="fr-FR" sz="900" dirty="0" err="1">
                          <a:effectLst/>
                        </a:rPr>
                        <a:t>cheltuieli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cu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personalul</a:t>
                      </a:r>
                      <a:r>
                        <a:rPr lang="fr-FR" sz="900" dirty="0">
                          <a:effectLst/>
                        </a:rPr>
                        <a:t> (7+8)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53160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106320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159480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212640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265800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Total </a:t>
                      </a:r>
                      <a:r>
                        <a:rPr lang="fr-FR" sz="900" dirty="0" err="1">
                          <a:effectLst/>
                        </a:rPr>
                        <a:t>cheltuieli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din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exploatare</a:t>
                      </a:r>
                      <a:r>
                        <a:rPr lang="fr-FR" sz="900" dirty="0">
                          <a:effectLst/>
                        </a:rPr>
                        <a:t> (3+4+5+6+9)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84760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169520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254280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339040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423800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11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Rezultat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din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exploatare</a:t>
                      </a:r>
                      <a:r>
                        <a:rPr lang="fr-FR" sz="900" dirty="0">
                          <a:effectLst/>
                        </a:rPr>
                        <a:t> (2-10)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6490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12980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19470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25960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32450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12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Cheltuieli financiare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13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Rezultat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financiar</a:t>
                      </a:r>
                      <a:r>
                        <a:rPr lang="fr-FR" sz="900" dirty="0">
                          <a:effectLst/>
                        </a:rPr>
                        <a:t> (12)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2500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14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Rezultat</a:t>
                      </a:r>
                      <a:r>
                        <a:rPr lang="fr-FR" sz="900" dirty="0">
                          <a:effectLst/>
                        </a:rPr>
                        <a:t> curent al </a:t>
                      </a:r>
                      <a:r>
                        <a:rPr lang="fr-FR" sz="900" dirty="0" err="1">
                          <a:effectLst/>
                        </a:rPr>
                        <a:t>exercitiului</a:t>
                      </a:r>
                      <a:r>
                        <a:rPr lang="fr-FR" sz="900" dirty="0">
                          <a:effectLst/>
                        </a:rPr>
                        <a:t> (11+13)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6990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13980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20970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27960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34950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15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Venituri</a:t>
                      </a:r>
                      <a:r>
                        <a:rPr lang="fr-FR" sz="900" dirty="0">
                          <a:effectLst/>
                        </a:rPr>
                        <a:t> totale (2)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91250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182500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273750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365000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456250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16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Cheltuieli</a:t>
                      </a:r>
                      <a:r>
                        <a:rPr lang="fr-FR" sz="900" dirty="0">
                          <a:effectLst/>
                        </a:rPr>
                        <a:t> totale (10+12)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85260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170520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255780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341040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426300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17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Rezultatul</a:t>
                      </a:r>
                      <a:r>
                        <a:rPr lang="fr-FR" sz="900" dirty="0">
                          <a:effectLst/>
                        </a:rPr>
                        <a:t> brut (15-16)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5990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11980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17970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23960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29950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Impozit pe venit microintreprindere 3%, CA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2738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5476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8214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10952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13690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1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Rezultat</a:t>
                      </a:r>
                      <a:r>
                        <a:rPr lang="fr-FR" sz="900" dirty="0">
                          <a:effectLst/>
                        </a:rPr>
                        <a:t> net (17-18)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3252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6504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9756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13008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16260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29" marR="35529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2152">
        <p14:pan dir="u"/>
      </p:transition>
    </mc:Choice>
    <mc:Fallback xmlns="">
      <p:transition spd="slow" advClick="0" advTm="2215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287745"/>
              </p:ext>
            </p:extLst>
          </p:nvPr>
        </p:nvGraphicFramePr>
        <p:xfrm>
          <a:off x="1259632" y="1249122"/>
          <a:ext cx="4648200" cy="2415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Venituri</a:t>
                      </a:r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estimate</a:t>
                      </a:r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/an</a:t>
                      </a:r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Denumire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Valoare lei fara TVA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Valoare lei cu TVA, 9%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Chirie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loc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parcare</a:t>
                      </a:r>
                      <a:r>
                        <a:rPr lang="fr-FR" sz="1100" u="none" strike="noStrike" dirty="0">
                          <a:effectLst/>
                        </a:rPr>
                        <a:t>/24h 50lei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5 locuri /zi medie ocupate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273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Chirie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totala</a:t>
                      </a:r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err="1">
                          <a:effectLst/>
                        </a:rPr>
                        <a:t>pe</a:t>
                      </a:r>
                      <a:r>
                        <a:rPr lang="fr-FR" sz="1100" u="none" strike="noStrike" dirty="0">
                          <a:effectLst/>
                        </a:rPr>
                        <a:t> an, 250*365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91250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99463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91550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99790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proiect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91550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99790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01194"/>
              </p:ext>
            </p:extLst>
          </p:nvPr>
        </p:nvGraphicFramePr>
        <p:xfrm>
          <a:off x="1761299" y="4221088"/>
          <a:ext cx="4325258" cy="212064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3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euro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Profit </a:t>
                      </a:r>
                      <a:r>
                        <a:rPr lang="fr-FR" sz="1100" dirty="0" err="1">
                          <a:effectLst/>
                        </a:rPr>
                        <a:t>anual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minim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5990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1198,00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Impozit</a:t>
                      </a:r>
                      <a:r>
                        <a:rPr lang="fr-FR" sz="1100" dirty="0">
                          <a:effectLst/>
                        </a:rPr>
                        <a:t> 3%, </a:t>
                      </a:r>
                      <a:r>
                        <a:rPr lang="fr-FR" sz="1100" dirty="0" err="1">
                          <a:effectLst/>
                        </a:rPr>
                        <a:t>microintreprindere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2738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547,60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Profit net </a:t>
                      </a:r>
                      <a:r>
                        <a:rPr lang="fr-FR" sz="1100" dirty="0" err="1">
                          <a:effectLst/>
                        </a:rPr>
                        <a:t>anual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3252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650,40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Profit capacitate max 20locuri/zi/an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13008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2601,60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4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 primul an se acopera integral investitia 20,000lei a actionarilor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4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Daca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afacerea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inregistreaza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profitul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minim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estimat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asociatii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prognozeaza</a:t>
                      </a:r>
                      <a:r>
                        <a:rPr lang="fr-FR" sz="1100" dirty="0">
                          <a:effectLst/>
                        </a:rPr>
                        <a:t> ca </a:t>
                      </a:r>
                      <a:r>
                        <a:rPr lang="fr-FR" sz="1100" dirty="0" err="1">
                          <a:effectLst/>
                        </a:rPr>
                        <a:t>isi</a:t>
                      </a:r>
                      <a:r>
                        <a:rPr lang="fr-FR" sz="1100" dirty="0">
                          <a:effectLst/>
                        </a:rPr>
                        <a:t> pot </a:t>
                      </a:r>
                      <a:r>
                        <a:rPr lang="fr-FR" sz="1100" dirty="0" err="1">
                          <a:effectLst/>
                        </a:rPr>
                        <a:t>extinde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afacerea</a:t>
                      </a:r>
                      <a:r>
                        <a:rPr lang="fr-FR" sz="1100" dirty="0">
                          <a:effectLst/>
                        </a:rPr>
                        <a:t> .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9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4001">
        <p14:gallery dir="l"/>
      </p:transition>
    </mc:Choice>
    <mc:Fallback xmlns="">
      <p:transition spd="slow" advClick="0" advTm="2400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908721"/>
            <a:ext cx="7116787" cy="4248472"/>
          </a:xfrm>
        </p:spPr>
        <p:txBody>
          <a:bodyPr/>
          <a:lstStyle/>
          <a:p>
            <a:pPr marL="0" indent="0">
              <a:buNone/>
            </a:pPr>
            <a:r>
              <a:rPr lang="ro-RO" sz="1100" dirty="0">
                <a:latin typeface="Cambria" pitchFamily="18" charset="0"/>
              </a:rPr>
              <a:t>Terenul 3000mp este concesionat de la Primarie cu redeventa anuala 12000lei</a:t>
            </a:r>
            <a:r>
              <a:rPr lang="en-US" sz="1100" dirty="0">
                <a:latin typeface="Cambria" pitchFamily="18" charset="0"/>
              </a:rPr>
              <a:t>, 500lei/lunar </a:t>
            </a:r>
            <a:r>
              <a:rPr lang="en-US" sz="1100" dirty="0" err="1">
                <a:latin typeface="Cambria" pitchFamily="18" charset="0"/>
              </a:rPr>
              <a:t>redeventa</a:t>
            </a:r>
            <a:endParaRPr lang="fr-FR" sz="11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fr-FR" sz="1100" b="1" u="sng" dirty="0">
                <a:latin typeface="Cambria" pitchFamily="18" charset="0"/>
              </a:rPr>
              <a:t>ESTIMARE CHELTUIELI NECESARE IN PRIMELE 12 LUNI DE ACTIVITATE</a:t>
            </a:r>
            <a:r>
              <a:rPr lang="fr-FR" sz="1100" b="1" dirty="0">
                <a:latin typeface="Cambria" pitchFamily="18" charset="0"/>
              </a:rPr>
              <a:t>:</a:t>
            </a:r>
            <a:endParaRPr lang="fr-FR" sz="1100" dirty="0">
              <a:latin typeface="Cambr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35632"/>
              </p:ext>
            </p:extLst>
          </p:nvPr>
        </p:nvGraphicFramePr>
        <p:xfrm>
          <a:off x="338330" y="1530435"/>
          <a:ext cx="7200801" cy="3698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Cod CAEN:</a:t>
                      </a:r>
                      <a:endParaRPr lang="fr-FR" sz="9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5530</a:t>
                      </a:r>
                      <a:endParaRPr lang="fr-FR" sz="9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Locatie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</a:rPr>
                        <a:t>implementare</a:t>
                      </a:r>
                      <a:r>
                        <a:rPr lang="fr-FR" sz="900" u="none" strike="noStrike" dirty="0">
                          <a:effectLst/>
                        </a:rPr>
                        <a:t>:</a:t>
                      </a:r>
                      <a:endParaRPr lang="fr-FR" sz="9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Arges, Uda,Salistea</a:t>
                      </a:r>
                      <a:endParaRPr lang="fr-FR" sz="9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Companie</a:t>
                      </a:r>
                      <a:r>
                        <a:rPr lang="fr-FR" sz="900" u="none" strike="noStrike" dirty="0">
                          <a:effectLst/>
                        </a:rPr>
                        <a:t>:</a:t>
                      </a:r>
                      <a:endParaRPr lang="fr-FR" sz="900" b="1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Camping " Inima Naturii" Srl </a:t>
                      </a:r>
                      <a:endParaRPr lang="fr-FR" sz="900" b="0" i="0" u="none" strike="noStrike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7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Cheltuieli</a:t>
                      </a:r>
                      <a:r>
                        <a:rPr lang="fr-FR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investitionale</a:t>
                      </a:r>
                      <a:r>
                        <a:rPr lang="fr-FR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FR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Cheltuieli</a:t>
                      </a:r>
                      <a:r>
                        <a:rPr lang="fr-FR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9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operationale</a:t>
                      </a:r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Denumire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Valoare lei fara TVA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Valoare</a:t>
                      </a:r>
                      <a:r>
                        <a:rPr lang="fr-FR" sz="900" u="none" strike="noStrike" dirty="0">
                          <a:effectLst/>
                        </a:rPr>
                        <a:t> lei </a:t>
                      </a:r>
                      <a:r>
                        <a:rPr lang="fr-FR" sz="900" u="none" strike="noStrike" dirty="0" err="1">
                          <a:effectLst/>
                        </a:rPr>
                        <a:t>cu</a:t>
                      </a:r>
                      <a:r>
                        <a:rPr lang="fr-FR" sz="900" u="none" strike="noStrike" dirty="0">
                          <a:effectLst/>
                        </a:rPr>
                        <a:t> TVA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Denumire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Valoare lei fara TVA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Valoare lei cu TVA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Sistem IT, PC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3400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4046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Factura Electricitate, Internet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3570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Amenajare parcare, gard, pietris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4165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Factura Apa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4700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5593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7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Bucatarie: frigider, aragaz, masina spalat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3570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Centrala Gaz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7140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WC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2975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Salarii, taxe salarii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53160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53160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TV-  ptr stiri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595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Promovare- booking.com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2380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974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Mese si scaune , pilote, perne, cearceafuri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1800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2142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Cheltuieli bancare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500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Redeventa teren 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1200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SubTotal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14700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17493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SubTotal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</a:rPr>
                        <a:t>estimativ</a:t>
                      </a:r>
                      <a:r>
                        <a:rPr lang="fr-FR" sz="900" u="none" strike="noStrike" dirty="0">
                          <a:effectLst/>
                        </a:rPr>
                        <a:t> max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70560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73543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Total proiect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85260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91036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441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 err="1">
                          <a:effectLst/>
                        </a:rPr>
                        <a:t>fara</a:t>
                      </a:r>
                      <a:r>
                        <a:rPr lang="fr-FR" sz="900" u="none" strike="noStrike" dirty="0">
                          <a:effectLst/>
                        </a:rPr>
                        <a:t> TVA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cu TVA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7" marR="7367" marT="736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68794135"/>
              </p:ext>
            </p:extLst>
          </p:nvPr>
        </p:nvGraphicFramePr>
        <p:xfrm>
          <a:off x="323528" y="5301208"/>
          <a:ext cx="2952328" cy="139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29279432"/>
              </p:ext>
            </p:extLst>
          </p:nvPr>
        </p:nvGraphicFramePr>
        <p:xfrm>
          <a:off x="4283968" y="5157193"/>
          <a:ext cx="288032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1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2175">
        <p14:gallery dir="l"/>
      </p:transition>
    </mc:Choice>
    <mc:Fallback xmlns="">
      <p:transition spd="slow" advClick="0" advTm="2217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22" y="980729"/>
            <a:ext cx="7386638" cy="3816423"/>
          </a:xfrm>
        </p:spPr>
        <p:txBody>
          <a:bodyPr>
            <a:normAutofit fontScale="62500" lnSpcReduction="20000"/>
          </a:bodyPr>
          <a:lstStyle/>
          <a:p>
            <a:r>
              <a:rPr lang="en-US" sz="1600" b="1" u="sng" dirty="0">
                <a:solidFill>
                  <a:srgbClr val="FFC000"/>
                </a:solidFill>
                <a:latin typeface="Cambria" pitchFamily="18" charset="0"/>
              </a:rPr>
              <a:t>8, RECUPERAREA INVESTITIEI:</a:t>
            </a:r>
          </a:p>
          <a:p>
            <a:pPr marL="0" indent="0">
              <a:buNone/>
            </a:pPr>
            <a:endParaRPr lang="en-US" sz="1600" b="1" dirty="0">
              <a:solidFill>
                <a:srgbClr val="FFC00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itchFamily="18" charset="0"/>
              </a:rPr>
              <a:t>          </a:t>
            </a:r>
            <a:r>
              <a:rPr lang="ro-RO" dirty="0">
                <a:latin typeface="Cambria" pitchFamily="18" charset="0"/>
              </a:rPr>
              <a:t>Structura de finanţare a planului de afaceri</a:t>
            </a:r>
            <a:r>
              <a:rPr lang="ro-RO" dirty="0"/>
              <a:t>:</a:t>
            </a:r>
            <a:endParaRPr lang="en-US" dirty="0"/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1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o-RO" sz="1800" dirty="0">
                <a:latin typeface="Cambria" pitchFamily="18" charset="0"/>
              </a:rPr>
              <a:t>Inca din primul an . SC Campimg „INIMA NATURII” SRL prognozeza recuperarea integrala a investitie</a:t>
            </a:r>
            <a:r>
              <a:rPr lang="en-US" sz="1800" dirty="0">
                <a:latin typeface="Cambria" pitchFamily="18" charset="0"/>
              </a:rPr>
              <a:t>i</a:t>
            </a:r>
            <a:r>
              <a:rPr lang="ro-RO" sz="1800" dirty="0">
                <a:latin typeface="Cambria" pitchFamily="18" charset="0"/>
              </a:rPr>
              <a:t> capitalului propriu al celor doi asociati, cu un randament foarte bun al afacerii.</a:t>
            </a:r>
            <a:r>
              <a:rPr lang="en-US" sz="1800" dirty="0">
                <a:latin typeface="Cambria" pitchFamily="18" charset="0"/>
              </a:rPr>
              <a:t>  </a:t>
            </a:r>
            <a:r>
              <a:rPr lang="en-US" sz="1800" dirty="0" err="1">
                <a:latin typeface="Cambria" pitchFamily="18" charset="0"/>
              </a:rPr>
              <a:t>Recuperarea</a:t>
            </a:r>
            <a:r>
              <a:rPr lang="en-US" sz="1800" dirty="0">
                <a:latin typeface="Cambria" pitchFamily="18" charset="0"/>
              </a:rPr>
              <a:t> se </a:t>
            </a:r>
            <a:r>
              <a:rPr lang="en-US" sz="1800" dirty="0" err="1">
                <a:latin typeface="Cambria" pitchFamily="18" charset="0"/>
              </a:rPr>
              <a:t>va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realiza</a:t>
            </a:r>
            <a:r>
              <a:rPr lang="en-US" sz="1800" dirty="0">
                <a:latin typeface="Cambria" pitchFamily="18" charset="0"/>
              </a:rPr>
              <a:t> din </a:t>
            </a:r>
            <a:r>
              <a:rPr lang="en-US" sz="1800" dirty="0" err="1">
                <a:latin typeface="Cambria" pitchFamily="18" charset="0"/>
              </a:rPr>
              <a:t>profitul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adus</a:t>
            </a:r>
            <a:r>
              <a:rPr lang="en-US" sz="1800" dirty="0">
                <a:latin typeface="Cambria" pitchFamily="18" charset="0"/>
              </a:rPr>
              <a:t> de </a:t>
            </a:r>
            <a:r>
              <a:rPr lang="en-US" sz="1800" dirty="0" err="1">
                <a:latin typeface="Cambria" pitchFamily="18" charset="0"/>
              </a:rPr>
              <a:t>investitie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tinand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cont</a:t>
            </a:r>
            <a:r>
              <a:rPr lang="en-US" sz="1800" dirty="0">
                <a:latin typeface="Cambria" pitchFamily="18" charset="0"/>
              </a:rPr>
              <a:t> de </a:t>
            </a:r>
            <a:r>
              <a:rPr lang="en-US" sz="1800" dirty="0" err="1">
                <a:latin typeface="Cambria" pitchFamily="18" charset="0"/>
              </a:rPr>
              <a:t>cei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doi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err="1">
                <a:latin typeface="Cambria" pitchFamily="18" charset="0"/>
              </a:rPr>
              <a:t>factori</a:t>
            </a:r>
            <a:r>
              <a:rPr lang="en-US" sz="1800" dirty="0">
                <a:latin typeface="Cambria" pitchFamily="18" charset="0"/>
              </a:rPr>
              <a:t>: </a:t>
            </a:r>
          </a:p>
          <a:p>
            <a:r>
              <a:rPr lang="vi-VN" sz="1800" dirty="0">
                <a:latin typeface="Cambria" pitchFamily="18" charset="0"/>
              </a:rPr>
              <a:t>valoarea investiției inițiale;</a:t>
            </a:r>
          </a:p>
          <a:p>
            <a:r>
              <a:rPr lang="vi-VN" sz="1800" dirty="0">
                <a:latin typeface="Cambria" pitchFamily="18" charset="0"/>
              </a:rPr>
              <a:t>mărimea profiturilor </a:t>
            </a:r>
            <a:r>
              <a:rPr lang="en-US" sz="1800" dirty="0" err="1">
                <a:latin typeface="Cambria" pitchFamily="18" charset="0"/>
              </a:rPr>
              <a:t>viitoare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vi-VN" sz="1800" dirty="0">
                <a:latin typeface="Cambria" pitchFamily="18" charset="0"/>
              </a:rPr>
              <a:t>pe care noua investiție le generează</a:t>
            </a:r>
            <a:r>
              <a:rPr lang="en-US" sz="1800" dirty="0">
                <a:latin typeface="Cambria" pitchFamily="18" charset="0"/>
              </a:rPr>
              <a:t>.</a:t>
            </a:r>
            <a:endParaRPr lang="vi-VN" sz="1800" dirty="0">
              <a:latin typeface="Cambria" pitchFamily="18" charset="0"/>
            </a:endParaRPr>
          </a:p>
          <a:p>
            <a:pPr marL="0" indent="0">
              <a:buNone/>
            </a:pPr>
            <a:endParaRPr lang="fr-FR" sz="1500" dirty="0">
              <a:latin typeface="Cambria" pitchFamily="18" charset="0"/>
            </a:endParaRPr>
          </a:p>
          <a:p>
            <a:pPr marL="0" indent="0">
              <a:buNone/>
            </a:pPr>
            <a:endParaRPr lang="fr-FR" sz="1100" dirty="0">
              <a:latin typeface="Cambr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25588"/>
              </p:ext>
            </p:extLst>
          </p:nvPr>
        </p:nvGraphicFramePr>
        <p:xfrm>
          <a:off x="683569" y="1700808"/>
          <a:ext cx="6840759" cy="9263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{46F890A9-2807-4EBB-B81D-B2AA78EC7F39}</a:tableStyleId>
              </a:tblPr>
              <a:tblGrid>
                <a:gridCol w="316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51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>
                          <a:effectLst/>
                        </a:rPr>
                        <a:t>Sursa de finanţare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>
                          <a:effectLst/>
                        </a:rPr>
                        <a:t>LEI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>
                          <a:effectLst/>
                        </a:rPr>
                        <a:t>%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>
                          <a:effectLst/>
                        </a:rPr>
                        <a:t>Linie de credit 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>
                          <a:effectLst/>
                        </a:rPr>
                        <a:t>80.000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>
                          <a:effectLst/>
                        </a:rPr>
                        <a:t>=80.000/100.000*100=80%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>
                          <a:effectLst/>
                        </a:rPr>
                        <a:t>Aport propriu </a:t>
                      </a:r>
                      <a:r>
                        <a:rPr lang="en-US" sz="1000" dirty="0">
                          <a:effectLst/>
                        </a:rPr>
                        <a:t>( capital</a:t>
                      </a:r>
                      <a:r>
                        <a:rPr lang="en-US" sz="1000" baseline="0" dirty="0">
                          <a:effectLst/>
                        </a:rPr>
                        <a:t> social </a:t>
                      </a:r>
                      <a:r>
                        <a:rPr lang="ro-RO" sz="1000" dirty="0">
                          <a:effectLst/>
                        </a:rPr>
                        <a:t>lei</a:t>
                      </a:r>
                      <a:r>
                        <a:rPr lang="en-US" sz="1000" dirty="0">
                          <a:effectLst/>
                        </a:rPr>
                        <a:t>- </a:t>
                      </a:r>
                      <a:r>
                        <a:rPr lang="en-US" sz="1000" dirty="0" err="1">
                          <a:effectLst/>
                        </a:rPr>
                        <a:t>asociati</a:t>
                      </a:r>
                      <a:r>
                        <a:rPr lang="ro-RO" sz="1000" dirty="0">
                          <a:effectLst/>
                        </a:rPr>
                        <a:t>)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>
                          <a:effectLst/>
                        </a:rPr>
                        <a:t>20.000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>
                          <a:effectLst/>
                        </a:rPr>
                        <a:t>=20.000/100.000*100=20%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>
                          <a:effectLst/>
                        </a:rPr>
                        <a:t>TOTAL valoare plan de afaceri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>
                          <a:effectLst/>
                        </a:rPr>
                        <a:t>100.000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>
                          <a:effectLst/>
                        </a:rPr>
                        <a:t>100%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70" marR="645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132" y="278092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>
                <a:latin typeface="Cambria" pitchFamily="18" charset="0"/>
              </a:rPr>
              <a:t>Activitatea  de investiti</a:t>
            </a:r>
            <a:r>
              <a:rPr lang="en-US" sz="1200" dirty="0">
                <a:latin typeface="Cambria" pitchFamily="18" charset="0"/>
              </a:rPr>
              <a:t>i</a:t>
            </a:r>
            <a:r>
              <a:rPr lang="ro-RO" sz="1200" dirty="0">
                <a:latin typeface="Cambria" pitchFamily="18" charset="0"/>
              </a:rPr>
              <a:t>, respectiv cheltuielile investitionale ale afacerii sunt  suportata integral de catre asociati.</a:t>
            </a:r>
            <a:r>
              <a:rPr lang="en-US" sz="1200" dirty="0">
                <a:latin typeface="Cambria" pitchFamily="18" charset="0"/>
              </a:rPr>
              <a:t> </a:t>
            </a:r>
            <a:endParaRPr lang="fr-FR" sz="1200" dirty="0">
              <a:latin typeface="Cambria" pitchFamily="18" charset="0"/>
            </a:endParaRPr>
          </a:p>
          <a:p>
            <a:r>
              <a:rPr lang="ro-RO" sz="1200" dirty="0">
                <a:latin typeface="Cambria" pitchFamily="18" charset="0"/>
              </a:rPr>
              <a:t>Linia de credit va fi folosita doar pentru acoperirea cheltuielilor operationale.</a:t>
            </a:r>
            <a:r>
              <a:rPr lang="en-US" sz="1200" dirty="0">
                <a:latin typeface="Cambria" pitchFamily="18" charset="0"/>
              </a:rPr>
              <a:t>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99946768"/>
              </p:ext>
            </p:extLst>
          </p:nvPr>
        </p:nvGraphicFramePr>
        <p:xfrm>
          <a:off x="899591" y="4797152"/>
          <a:ext cx="6480721" cy="194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B57893A-A1C3-45EC-B70E-94744DA52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33" y="4136709"/>
            <a:ext cx="2389454" cy="1792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4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6413">
        <p14:flip dir="r"/>
      </p:transition>
    </mc:Choice>
    <mc:Fallback xmlns="">
      <p:transition spd="slow" advClick="0" advTm="264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642852"/>
              </p:ext>
            </p:extLst>
          </p:nvPr>
        </p:nvGraphicFramePr>
        <p:xfrm>
          <a:off x="899592" y="1484784"/>
          <a:ext cx="6192688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600" u="sng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Elemente</a:t>
                      </a:r>
                      <a:r>
                        <a:rPr lang="fr-FR" sz="1600" u="sng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600" u="sng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componente</a:t>
                      </a:r>
                      <a:r>
                        <a:rPr lang="fr-FR" sz="1600" u="sng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 err="1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Pagina</a:t>
                      </a:r>
                      <a:endParaRPr lang="fr-FR" sz="1600" u="sng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o-RO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Descrierea companiei............................................</a:t>
                      </a:r>
                      <a:r>
                        <a:rPr lang="en-US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.......................</a:t>
                      </a:r>
                      <a:r>
                        <a:rPr lang="ro-RO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.......</a:t>
                      </a:r>
                      <a:endParaRPr lang="fr-FR" sz="1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6463" indent="-9064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2.Resursele 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afacerii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………………...………………………………………..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6463" indent="-9064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3.Ideea de 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afacere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…………………………………………………………….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7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6463" indent="-9064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4.Descrierea 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produsului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serviciului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………………….………………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6463" indent="-9064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5.Marketingul 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afacerii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………………………………………………………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6.Promovarea 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produsului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serviciului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………………………………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15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6463" indent="-906463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7.Finantarea 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produsului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serviciului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……………………………..….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8.Recuperarea </a:t>
                      </a:r>
                      <a:r>
                        <a:rPr lang="fr-FR" sz="1600" dirty="0" err="1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investitiei</a:t>
                      </a:r>
                      <a:r>
                        <a:rPr lang="fr-FR" sz="1600" dirty="0"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………………………………………………….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19</a:t>
                      </a:r>
                      <a:endParaRPr lang="fr-FR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9592" y="1052736"/>
            <a:ext cx="113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err="1">
                <a:latin typeface="Cambria" pitchFamily="18" charset="0"/>
              </a:rPr>
              <a:t>Cuprins</a:t>
            </a:r>
            <a:r>
              <a:rPr lang="en-US" b="1" u="sng" dirty="0">
                <a:latin typeface="Cambria" pitchFamily="18" charset="0"/>
              </a:rPr>
              <a:t>: </a:t>
            </a:r>
            <a:endParaRPr lang="fr-FR" b="1" u="sng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15900"/>
      </p:ext>
    </p:extLst>
  </p:cSld>
  <p:clrMapOvr>
    <a:masterClrMapping/>
  </p:clrMapOvr>
  <p:transition spd="slow" advClick="0" advTm="9829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350298"/>
              </p:ext>
            </p:extLst>
          </p:nvPr>
        </p:nvGraphicFramePr>
        <p:xfrm>
          <a:off x="1043608" y="1191235"/>
          <a:ext cx="5904657" cy="3168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0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err="1">
                          <a:effectLst/>
                        </a:rPr>
                        <a:t>Denumire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indicator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</a:rPr>
                        <a:t>N+1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N+2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N+3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N+4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Cifra de afaceri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91250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182500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273750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365000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456250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Rezultat net- profit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3252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6504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9756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13008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16260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err="1">
                          <a:effectLst/>
                        </a:rPr>
                        <a:t>Cheltuieli</a:t>
                      </a:r>
                      <a:r>
                        <a:rPr lang="fr-FR" sz="1000" u="none" strike="noStrike" dirty="0">
                          <a:effectLst/>
                        </a:rPr>
                        <a:t> totale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85260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170520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255780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341040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</a:rPr>
                        <a:t>426300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86">
                <a:tc grid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6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>
                          <a:effectLst/>
                        </a:rPr>
                        <a:t>Rentabilitatea</a:t>
                      </a:r>
                      <a:r>
                        <a:rPr lang="fr-FR" sz="1100" u="none" strike="noStrike" baseline="0" dirty="0">
                          <a:effectLst/>
                        </a:rPr>
                        <a:t> </a:t>
                      </a:r>
                      <a:r>
                        <a:rPr lang="fr-FR" sz="1100" u="none" strike="noStrike" baseline="0" dirty="0" err="1">
                          <a:effectLst/>
                        </a:rPr>
                        <a:t>surselor</a:t>
                      </a:r>
                      <a:r>
                        <a:rPr lang="fr-FR" sz="1100" u="none" strike="noStrike" baseline="0" dirty="0">
                          <a:effectLst/>
                        </a:rPr>
                        <a:t> </a:t>
                      </a:r>
                      <a:r>
                        <a:rPr lang="fr-FR" sz="1100" u="none" strike="noStrike" baseline="0" dirty="0" err="1">
                          <a:effectLst/>
                        </a:rPr>
                        <a:t>consumate</a:t>
                      </a:r>
                      <a:r>
                        <a:rPr lang="fr-FR" sz="1100" u="none" strike="noStrike" baseline="0" dirty="0">
                          <a:effectLst/>
                        </a:rPr>
                        <a:t>= Profit/</a:t>
                      </a:r>
                      <a:r>
                        <a:rPr lang="fr-FR" sz="1100" u="none" strike="noStrike" baseline="0" dirty="0" err="1">
                          <a:effectLst/>
                        </a:rPr>
                        <a:t>Cheltuieli</a:t>
                      </a:r>
                      <a:r>
                        <a:rPr lang="fr-FR" sz="1100" u="none" strike="noStrike" baseline="0" dirty="0">
                          <a:effectLst/>
                        </a:rPr>
                        <a:t> totale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3,81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3,81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3,81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3,81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3,81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449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 err="1">
                          <a:effectLst/>
                        </a:rPr>
                        <a:t>Rentabilitatea</a:t>
                      </a:r>
                      <a:r>
                        <a:rPr lang="fr-FR" sz="1100" u="none" strike="noStrike" baseline="0" dirty="0">
                          <a:effectLst/>
                        </a:rPr>
                        <a:t> </a:t>
                      </a:r>
                      <a:r>
                        <a:rPr lang="fr-FR" sz="1100" u="none" strike="noStrike" baseline="0" dirty="0" err="1">
                          <a:effectLst/>
                        </a:rPr>
                        <a:t>comerciala</a:t>
                      </a:r>
                      <a:r>
                        <a:rPr lang="fr-FR" sz="1100" u="none" strike="noStrike" baseline="0" dirty="0">
                          <a:effectLst/>
                        </a:rPr>
                        <a:t>=Profit/</a:t>
                      </a:r>
                      <a:r>
                        <a:rPr lang="fr-FR" sz="1100" u="none" strike="noStrike" baseline="0" dirty="0" err="1">
                          <a:effectLst/>
                        </a:rPr>
                        <a:t>Cifra</a:t>
                      </a:r>
                      <a:r>
                        <a:rPr lang="fr-FR" sz="1100" u="none" strike="noStrike" baseline="0" dirty="0">
                          <a:effectLst/>
                        </a:rPr>
                        <a:t> de </a:t>
                      </a:r>
                      <a:r>
                        <a:rPr lang="fr-FR" sz="1100" u="none" strike="noStrike" baseline="0" dirty="0" err="1">
                          <a:effectLst/>
                        </a:rPr>
                        <a:t>afaceri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9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Rata dobanzii la creditare BNR 3,5%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98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986">
                <a:tc gridSpan="8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Rata rentabilitatii este mai mare ca rata dobanzii in ianuarie 2019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102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profit/</a:t>
                      </a:r>
                      <a:r>
                        <a:rPr lang="fr-FR" sz="1100" u="none" strike="noStrike" dirty="0" err="1">
                          <a:effectLst/>
                        </a:rPr>
                        <a:t>cost</a:t>
                      </a:r>
                      <a:r>
                        <a:rPr lang="fr-FR" sz="1100" u="none" strike="noStrike" dirty="0">
                          <a:effectLst/>
                        </a:rPr>
                        <a:t>=3,81&gt;3,5%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Profit /CA=3,56&gt;3,50%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914236"/>
            <a:ext cx="1874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mbria" pitchFamily="18" charset="0"/>
              </a:rPr>
              <a:t>Indicatori</a:t>
            </a:r>
            <a:r>
              <a:rPr lang="en-US" sz="1200" dirty="0">
                <a:latin typeface="Cambria" pitchFamily="18" charset="0"/>
              </a:rPr>
              <a:t> de </a:t>
            </a:r>
            <a:r>
              <a:rPr lang="en-US" sz="1200" dirty="0" err="1">
                <a:latin typeface="Cambria" pitchFamily="18" charset="0"/>
              </a:rPr>
              <a:t>rentabilitate</a:t>
            </a:r>
            <a:endParaRPr lang="fr-FR" sz="1200" dirty="0">
              <a:latin typeface="Cambria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806969"/>
              </p:ext>
            </p:extLst>
          </p:nvPr>
        </p:nvGraphicFramePr>
        <p:xfrm>
          <a:off x="3059832" y="4365104"/>
          <a:ext cx="46085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1" y="4509121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Cambria" pitchFamily="18" charset="0"/>
              </a:rPr>
              <a:t>Investitori</a:t>
            </a:r>
            <a:r>
              <a:rPr lang="en-US" sz="1100" dirty="0">
                <a:latin typeface="Cambria" pitchFamily="18" charset="0"/>
              </a:rPr>
              <a:t>: </a:t>
            </a:r>
            <a:r>
              <a:rPr lang="en-US" sz="1100" dirty="0" err="1">
                <a:latin typeface="Cambria" pitchFamily="18" charset="0"/>
              </a:rPr>
              <a:t>persoane</a:t>
            </a:r>
            <a:r>
              <a:rPr lang="en-US" sz="1100" dirty="0">
                <a:latin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</a:rPr>
              <a:t>fizice</a:t>
            </a:r>
            <a:r>
              <a:rPr lang="en-US" sz="1100" dirty="0">
                <a:latin typeface="Cambria" pitchFamily="18" charset="0"/>
              </a:rPr>
              <a:t>/ </a:t>
            </a:r>
            <a:r>
              <a:rPr lang="en-US" sz="1100" dirty="0" err="1">
                <a:latin typeface="Cambria" pitchFamily="18" charset="0"/>
              </a:rPr>
              <a:t>juridice</a:t>
            </a:r>
            <a:r>
              <a:rPr lang="en-US" sz="1100" dirty="0">
                <a:latin typeface="Cambria" pitchFamily="18" charset="0"/>
              </a:rPr>
              <a:t>:</a:t>
            </a:r>
          </a:p>
          <a:p>
            <a:r>
              <a:rPr lang="en-US" sz="1100" dirty="0">
                <a:latin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</a:rPr>
              <a:t>prin</a:t>
            </a:r>
            <a:r>
              <a:rPr lang="en-US" sz="1100" dirty="0">
                <a:latin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</a:rPr>
              <a:t>majorare</a:t>
            </a:r>
            <a:r>
              <a:rPr lang="en-US" sz="1100" dirty="0">
                <a:latin typeface="Cambria" pitchFamily="18" charset="0"/>
              </a:rPr>
              <a:t> capital social  </a:t>
            </a:r>
          </a:p>
          <a:p>
            <a:endParaRPr lang="en-US" sz="1100" dirty="0">
              <a:latin typeface="Cambria" pitchFamily="18" charset="0"/>
            </a:endParaRPr>
          </a:p>
          <a:p>
            <a:r>
              <a:rPr lang="en-US" sz="1100" dirty="0">
                <a:latin typeface="Cambria" pitchFamily="18" charset="0"/>
              </a:rPr>
              <a:t>1,</a:t>
            </a:r>
            <a:r>
              <a:rPr lang="fr-FR" sz="1100" b="1" dirty="0"/>
              <a:t>Caravanning &amp; </a:t>
            </a:r>
            <a:r>
              <a:rPr lang="fr-FR" sz="1100" b="1" dirty="0" err="1"/>
              <a:t>Motor</a:t>
            </a:r>
            <a:r>
              <a:rPr lang="fr-FR" sz="1100" b="1" dirty="0"/>
              <a:t> Caravanning</a:t>
            </a:r>
          </a:p>
          <a:p>
            <a:r>
              <a:rPr lang="en-US" sz="1100" b="1" u="sng" dirty="0">
                <a:solidFill>
                  <a:srgbClr val="002060"/>
                </a:solidFill>
                <a:hlinkClick r:id="rId3" tooltip="Go to The DCC info bus goes on the road – a Deutscher Camping Club initiative"/>
              </a:rPr>
              <a:t>2,Deutscher Camping Club initiative</a:t>
            </a:r>
            <a:endParaRPr lang="en-US" sz="1100" b="1" u="sng" dirty="0">
              <a:solidFill>
                <a:srgbClr val="002060"/>
              </a:solidFill>
            </a:endParaRPr>
          </a:p>
          <a:p>
            <a:pPr fontAlgn="base"/>
            <a:endParaRPr lang="fr-FR" sz="1100" b="1" dirty="0"/>
          </a:p>
          <a:p>
            <a:pPr fontAlgn="base"/>
            <a:r>
              <a:rPr lang="fr-FR" sz="700" b="1" dirty="0" err="1"/>
              <a:t>Membrii</a:t>
            </a:r>
            <a:r>
              <a:rPr lang="fr-FR" sz="700" b="1" dirty="0"/>
              <a:t> F.I.C.C. – Fédération Internationale </a:t>
            </a:r>
          </a:p>
          <a:p>
            <a:pPr fontAlgn="base"/>
            <a:r>
              <a:rPr lang="fr-FR" sz="700" b="1" dirty="0"/>
              <a:t>de Camping, Caravanning et </a:t>
            </a:r>
            <a:r>
              <a:rPr lang="fr-FR" sz="700" b="1" dirty="0" err="1"/>
              <a:t>Autocaravaning</a:t>
            </a:r>
            <a:r>
              <a:rPr lang="fr-FR" sz="700" b="1" dirty="0"/>
              <a:t> AISBL</a:t>
            </a:r>
            <a:br>
              <a:rPr lang="fr-FR" sz="700" b="1" dirty="0"/>
            </a:br>
            <a:r>
              <a:rPr lang="fr-FR" sz="700" dirty="0"/>
              <a:t>Rue Belliard 20    bte 15</a:t>
            </a:r>
            <a:br>
              <a:rPr lang="fr-FR" sz="700" dirty="0"/>
            </a:br>
            <a:r>
              <a:rPr lang="fr-FR" sz="700" dirty="0"/>
              <a:t>BE – 1040 Bruxelles</a:t>
            </a:r>
          </a:p>
          <a:p>
            <a:pPr fontAlgn="base"/>
            <a:r>
              <a:rPr lang="en-US" sz="700" b="1" dirty="0"/>
              <a:t>Telephone</a:t>
            </a:r>
            <a:r>
              <a:rPr lang="en-US" sz="700" dirty="0"/>
              <a:t>: +32 2 513 87 82</a:t>
            </a:r>
            <a:br>
              <a:rPr lang="en-US" sz="700" dirty="0"/>
            </a:br>
            <a:r>
              <a:rPr lang="en-US" sz="700" b="1" dirty="0"/>
              <a:t>Fax</a:t>
            </a:r>
            <a:r>
              <a:rPr lang="en-US" sz="700" dirty="0"/>
              <a:t>: +32 2 513 87 83</a:t>
            </a:r>
            <a:br>
              <a:rPr lang="en-US" sz="700" dirty="0"/>
            </a:br>
            <a:r>
              <a:rPr lang="en-US" sz="700" b="1" dirty="0"/>
              <a:t>E-mail</a:t>
            </a:r>
            <a:r>
              <a:rPr lang="en-US" sz="700" dirty="0"/>
              <a:t>: </a:t>
            </a:r>
            <a:r>
              <a:rPr lang="en-US" sz="700" u="sng" dirty="0">
                <a:hlinkClick r:id="rId4"/>
              </a:rPr>
              <a:t>info@ficc.org</a:t>
            </a:r>
            <a:endParaRPr lang="fr-FR" sz="700" dirty="0"/>
          </a:p>
          <a:p>
            <a:endParaRPr lang="fr-FR" sz="1100" b="1" dirty="0">
              <a:solidFill>
                <a:srgbClr val="002060"/>
              </a:solidFill>
            </a:endParaRPr>
          </a:p>
          <a:p>
            <a:r>
              <a:rPr lang="fr-FR" sz="1100" b="1" dirty="0"/>
              <a:t> </a:t>
            </a:r>
          </a:p>
          <a:p>
            <a:endParaRPr lang="fr-FR" sz="11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4169">
        <p14:flythrough/>
      </p:transition>
    </mc:Choice>
    <mc:Fallback xmlns="">
      <p:transition spd="slow" advClick="0" advTm="3416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5" y="130581"/>
            <a:ext cx="6912768" cy="4656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10" y="692696"/>
            <a:ext cx="7386638" cy="5769456"/>
          </a:xfrm>
          <a:noFill/>
          <a:ln>
            <a:noFill/>
          </a:ln>
          <a:effectLst/>
        </p:spPr>
        <p:txBody>
          <a:bodyPr>
            <a:normAutofit fontScale="25000" lnSpcReduction="20000"/>
          </a:bodyPr>
          <a:lstStyle/>
          <a:p>
            <a:r>
              <a:rPr lang="en-US" sz="4800" b="1" dirty="0">
                <a:solidFill>
                  <a:srgbClr val="92D050"/>
                </a:solidFill>
                <a:latin typeface="Cooper Black" panose="0208090404030B020404" pitchFamily="18" charset="0"/>
              </a:rPr>
              <a:t>1.DESCRIEREA COMPANIEI</a:t>
            </a:r>
            <a:endParaRPr lang="en-US" sz="3600" b="1" dirty="0">
              <a:solidFill>
                <a:srgbClr val="92D050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1.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Numele firmei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S.C. Camping „ INIMA NATURII” S.R.L.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2.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Codul unic de înregistrare/Cod de inregistrare fiscala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CIF 1234567, neplatitor de TVA, microintreprindere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3.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Forma juridică de constituire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Societate cu raspundere limitata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    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Forma de proprietate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Capital privat autohton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4.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Data înfiinţării/Număr Registrul Comerţului Arges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J3/1010/05.01.2019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5.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Adresa, telefon/fax, e-mail ale societatii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Arges, Campulung Muscel, Strada Sperantei nr.10 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    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Punct de lucru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Arges, Uda, Sat Salistea, telefon : 0248.567.345, 0723.638.138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    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Adresa de email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inimanaturii@gmail.com</a:t>
            </a:r>
            <a:endParaRPr lang="en-US" sz="4000" b="1" dirty="0">
              <a:solidFill>
                <a:srgbClr val="00B050"/>
              </a:solidFill>
              <a:uFill>
                <a:solidFill>
                  <a:schemeClr val="accent4">
                    <a:lumMod val="50000"/>
                    <a:lumOff val="50000"/>
                  </a:schemeClr>
                </a:solidFill>
              </a:u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6.  </a:t>
            </a:r>
            <a:r>
              <a:rPr lang="vi-VN" sz="4000" b="1" u="sng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Codul CAEN al activitatii principale </a:t>
            </a: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: 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        Servicii de cazare	CAEN -5530	Parcuri pentru rulote, campinguri si tabere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Această activitate va permite furnizarea de servicii de cazare în: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•	parcuri pentru vehicule de agrement (rulote);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•	corturi și / sau saci de dormit.</a:t>
            </a:r>
          </a:p>
          <a:p>
            <a:pPr marL="0" indent="0">
              <a:buNone/>
            </a:pPr>
            <a:r>
              <a:rPr lang="vi-VN" sz="4000" b="1" dirty="0">
                <a:solidFill>
                  <a:srgbClr val="00B050"/>
                </a:solidFill>
                <a:uFill>
                  <a:solidFill>
                    <a:schemeClr val="accent4">
                      <a:lumMod val="50000"/>
                      <a:lumOff val="50000"/>
                    </a:schemeClr>
                  </a:solidFill>
                </a:uFill>
              </a:rPr>
              <a:t>•	tabere creative</a:t>
            </a:r>
            <a:endParaRPr lang="en-US" sz="4000" b="1" dirty="0">
              <a:solidFill>
                <a:srgbClr val="00B050"/>
              </a:solidFill>
              <a:uFill>
                <a:solidFill>
                  <a:schemeClr val="accent4">
                    <a:lumMod val="50000"/>
                    <a:lumOff val="50000"/>
                  </a:schemeClr>
                </a:solidFill>
              </a:u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pt-BR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 de activitate</a:t>
            </a:r>
            <a:r>
              <a:rPr lang="pt-BR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Servicii turistice. Activitatea va fi aceea de furnizare servicii de inchiriere spatii de campare ,  prin  amenajare a unui teren în cadrul căruia să fie amplasate vehiculele de agrement (rulote) ,                                ca servicii alternative de cazare a turiștilor.</a:t>
            </a:r>
          </a:p>
          <a:p>
            <a:pPr marL="0" indent="0">
              <a:buNone/>
            </a:pPr>
            <a:r>
              <a:rPr lang="ro-RO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o-RO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Valoarea capitalului social</a:t>
            </a:r>
            <a:r>
              <a:rPr lang="ro-RO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20.000lei ( 20parti sociale* 1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000lei/parte sociala)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100" b="1" dirty="0">
              <a:solidFill>
                <a:schemeClr val="bg2"/>
              </a:solidFill>
              <a:uFill>
                <a:solidFill>
                  <a:schemeClr val="accent4">
                    <a:lumMod val="50000"/>
                    <a:lumOff val="50000"/>
                  </a:schemeClr>
                </a:solidFill>
              </a:uFill>
              <a:latin typeface="Cambria" pitchFamily="18" charset="0"/>
            </a:endParaRPr>
          </a:p>
          <a:p>
            <a:pPr marL="0" indent="0">
              <a:buNone/>
            </a:pPr>
            <a:endParaRPr lang="vi-VN" sz="1100" b="1" dirty="0">
              <a:solidFill>
                <a:schemeClr val="bg2"/>
              </a:solidFill>
              <a:uFill>
                <a:solidFill>
                  <a:schemeClr val="accent4">
                    <a:lumMod val="50000"/>
                    <a:lumOff val="50000"/>
                  </a:schemeClr>
                </a:solidFill>
              </a:uFill>
              <a:latin typeface="Cambria" pitchFamily="18" charset="0"/>
            </a:endParaRPr>
          </a:p>
          <a:p>
            <a:pPr marL="0" indent="0">
              <a:buNone/>
            </a:pPr>
            <a:endParaRPr lang="en-US" sz="900" b="1" u="sng" dirty="0">
              <a:solidFill>
                <a:srgbClr val="0000CC"/>
              </a:solidFill>
              <a:latin typeface="Cambria" pitchFamily="18" charset="0"/>
            </a:endParaRPr>
          </a:p>
          <a:p>
            <a:endParaRPr lang="en-US" sz="14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14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14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190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o-RO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Administratorul societatii si reprezentantul legal al societatii</a:t>
            </a:r>
            <a:r>
              <a:rPr lang="ro-RO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este Radu Iulian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Andrei</a:t>
            </a:r>
            <a:r>
              <a:rPr lang="ro-RO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400" b="1" u="sng" dirty="0">
              <a:solidFill>
                <a:srgbClr val="0000CC"/>
              </a:solidFill>
              <a:latin typeface="Cambria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15788"/>
              </p:ext>
            </p:extLst>
          </p:nvPr>
        </p:nvGraphicFramePr>
        <p:xfrm>
          <a:off x="323528" y="5157192"/>
          <a:ext cx="8712968" cy="1401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137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7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4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Numele şi prenumele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CNP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Domiciliu 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>
                          <a:effectLst/>
                        </a:rPr>
                        <a:t>Pondere în Capital social %</a:t>
                      </a:r>
                      <a:endParaRPr lang="fr-FR" sz="110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Numar parti sociale detinute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Valoare unitara parte</a:t>
                      </a:r>
                      <a:r>
                        <a:rPr lang="en-US" sz="900" baseline="0" dirty="0">
                          <a:effectLst/>
                        </a:rPr>
                        <a:t> </a:t>
                      </a:r>
                      <a:r>
                        <a:rPr lang="ro-RO" sz="900" dirty="0">
                          <a:effectLst/>
                        </a:rPr>
                        <a:t>sociala(lei)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Valoare parti sociale</a:t>
                      </a:r>
                      <a:r>
                        <a:rPr lang="en-US" sz="900" dirty="0">
                          <a:effectLst/>
                        </a:rPr>
                        <a:t>     </a:t>
                      </a:r>
                      <a:r>
                        <a:rPr lang="ro-RO" sz="900" dirty="0">
                          <a:effectLst/>
                        </a:rPr>
                        <a:t>(lei)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Radu Iulian</a:t>
                      </a:r>
                      <a:r>
                        <a:rPr lang="en-US" sz="900" dirty="0">
                          <a:effectLst/>
                        </a:rPr>
                        <a:t> Andrei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504021942194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Bucuresti,</a:t>
                      </a:r>
                      <a:r>
                        <a:rPr lang="en-US" sz="900" dirty="0">
                          <a:effectLst/>
                        </a:rPr>
                        <a:t> Sector 4,</a:t>
                      </a:r>
                      <a:r>
                        <a:rPr lang="ro-RO" sz="900" dirty="0">
                          <a:effectLst/>
                        </a:rPr>
                        <a:t> Str. </a:t>
                      </a:r>
                      <a:r>
                        <a:rPr lang="en-US" sz="900" dirty="0" err="1">
                          <a:effectLst/>
                        </a:rPr>
                        <a:t>Luica</a:t>
                      </a:r>
                      <a:r>
                        <a:rPr lang="ro-RO" sz="900" dirty="0">
                          <a:effectLst/>
                        </a:rPr>
                        <a:t> nr. 1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b="1" dirty="0">
                          <a:effectLst/>
                        </a:rPr>
                        <a:t>50%</a:t>
                      </a:r>
                      <a:endParaRPr lang="fr-FR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b="1" dirty="0">
                          <a:effectLst/>
                        </a:rPr>
                        <a:t>10 parti sociale</a:t>
                      </a:r>
                      <a:endParaRPr lang="fr-FR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b="1" dirty="0">
                          <a:effectLst/>
                        </a:rPr>
                        <a:t>1000lei/parte sociala</a:t>
                      </a:r>
                      <a:endParaRPr lang="fr-FR" sz="11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10partisociale*1000lei/parte sociala=10.000lei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Lupu </a:t>
                      </a:r>
                      <a:r>
                        <a:rPr lang="en-US" sz="900" dirty="0">
                          <a:effectLst/>
                        </a:rPr>
                        <a:t> Daniel </a:t>
                      </a:r>
                      <a:r>
                        <a:rPr lang="ro-RO" sz="900" dirty="0">
                          <a:effectLst/>
                        </a:rPr>
                        <a:t>Ionut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>
                          <a:effectLst/>
                        </a:rPr>
                        <a:t>503092843694</a:t>
                      </a:r>
                      <a:endParaRPr lang="fr-FR" sz="11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b="0" dirty="0">
                          <a:effectLst/>
                        </a:rPr>
                        <a:t>Bucuresti, </a:t>
                      </a:r>
                      <a:r>
                        <a:rPr lang="en-US" sz="900" b="0" dirty="0">
                          <a:effectLst/>
                        </a:rPr>
                        <a:t>Sector 6, Str. </a:t>
                      </a:r>
                      <a:r>
                        <a:rPr lang="en-US" sz="900" b="0" dirty="0" err="1">
                          <a:effectLst/>
                        </a:rPr>
                        <a:t>Vidra</a:t>
                      </a:r>
                      <a:r>
                        <a:rPr lang="en-US" sz="900" b="0" dirty="0">
                          <a:effectLst/>
                        </a:rPr>
                        <a:t>, nr 4</a:t>
                      </a:r>
                      <a:endParaRPr lang="fr-FR" sz="11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50%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10 parti sociale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1000lei/parte sociala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900" dirty="0">
                          <a:effectLst/>
                        </a:rPr>
                        <a:t>10partisociale*1000lei/parte sociala=10.000lei</a:t>
                      </a:r>
                      <a:endParaRPr lang="fr-FR" sz="11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07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3899">
        <p14:honeycomb/>
      </p:transition>
    </mc:Choice>
    <mc:Fallback xmlns="">
      <p:transition spd="slow" advClick="0" advTm="23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7" name="Google Shape;288;p44"/>
          <p:cNvSpPr>
            <a:spLocks noGrp="1"/>
          </p:cNvSpPr>
          <p:nvPr>
            <p:ph idx="1"/>
          </p:nvPr>
        </p:nvSpPr>
        <p:spPr>
          <a:xfrm>
            <a:off x="2867248" y="1395933"/>
            <a:ext cx="4801096" cy="3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sym typeface="Calibri"/>
              </a:rPr>
              <a:t>STRATEGIE- VALORI - OBIECTIVE</a:t>
            </a:r>
            <a:endParaRPr sz="1800" dirty="0"/>
          </a:p>
        </p:txBody>
      </p:sp>
      <p:pic>
        <p:nvPicPr>
          <p:cNvPr id="4" name="Google Shape;285;p44"/>
          <p:cNvPicPr preferRelativeResize="0"/>
          <p:nvPr/>
        </p:nvPicPr>
        <p:blipFill rotWithShape="1">
          <a:blip r:embed="rId2">
            <a:alphaModFix/>
          </a:blip>
          <a:srcRect t="7825" b="7824"/>
          <a:stretch/>
        </p:blipFill>
        <p:spPr>
          <a:xfrm>
            <a:off x="467169" y="1203418"/>
            <a:ext cx="1728567" cy="569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87;p44"/>
          <p:cNvSpPr txBox="1"/>
          <p:nvPr/>
        </p:nvSpPr>
        <p:spPr>
          <a:xfrm>
            <a:off x="2867248" y="1026916"/>
            <a:ext cx="2568848" cy="45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VIZIUNE - MISIUNE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2843644"/>
            <a:ext cx="5184576" cy="123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80988" y="179340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VIZIUNE: </a:t>
            </a:r>
            <a:r>
              <a:rPr lang="en-US" sz="1100" dirty="0" err="1">
                <a:latin typeface="Cambria" pitchFamily="18" charset="0"/>
              </a:rPr>
              <a:t>Prin</a:t>
            </a:r>
            <a:r>
              <a:rPr lang="en-US" sz="1100" dirty="0">
                <a:latin typeface="Cambria" pitchFamily="18" charset="0"/>
              </a:rPr>
              <a:t> c</a:t>
            </a:r>
            <a:r>
              <a:rPr lang="ro-RO" sz="1100" dirty="0">
                <a:latin typeface="Cambria" pitchFamily="18" charset="0"/>
              </a:rPr>
              <a:t>amping se produc :  relaxare, odihna, deconectare, fortificare. </a:t>
            </a:r>
            <a:r>
              <a:rPr lang="fr-FR" sz="1100" dirty="0">
                <a:latin typeface="Cambria" pitchFamily="18" charset="0"/>
              </a:rPr>
              <a:t>Romania are </a:t>
            </a:r>
            <a:r>
              <a:rPr lang="fr-FR" sz="1100" dirty="0" err="1">
                <a:latin typeface="Cambria" pitchFamily="18" charset="0"/>
              </a:rPr>
              <a:t>nevoie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oameni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sanatosi</a:t>
            </a:r>
            <a:r>
              <a:rPr lang="fr-FR" sz="1100" dirty="0">
                <a:latin typeface="Cambria" pitchFamily="18" charset="0"/>
              </a:rPr>
              <a:t>, </a:t>
            </a:r>
            <a:r>
              <a:rPr lang="fr-FR" sz="1100" dirty="0" err="1">
                <a:latin typeface="Cambria" pitchFamily="18" charset="0"/>
              </a:rPr>
              <a:t>relaxati</a:t>
            </a:r>
            <a:r>
              <a:rPr lang="fr-FR" sz="1100" dirty="0">
                <a:latin typeface="Cambria" pitchFamily="18" charset="0"/>
              </a:rPr>
              <a:t> , </a:t>
            </a:r>
            <a:r>
              <a:rPr lang="fr-FR" sz="1100" dirty="0" err="1">
                <a:latin typeface="Cambria" pitchFamily="18" charset="0"/>
              </a:rPr>
              <a:t>fericiti</a:t>
            </a:r>
            <a:r>
              <a:rPr lang="fr-FR" sz="1100" dirty="0">
                <a:latin typeface="Cambria" pitchFamily="18" charset="0"/>
              </a:rPr>
              <a:t> care sa </a:t>
            </a:r>
            <a:r>
              <a:rPr lang="fr-FR" sz="1100" dirty="0" err="1">
                <a:latin typeface="Cambria" pitchFamily="18" charset="0"/>
              </a:rPr>
              <a:t>isi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iubeasca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pamantul</a:t>
            </a:r>
            <a:r>
              <a:rPr lang="fr-FR" sz="1100" dirty="0">
                <a:latin typeface="Cambria" pitchFamily="18" charset="0"/>
              </a:rPr>
              <a:t> si </a:t>
            </a:r>
            <a:r>
              <a:rPr lang="fr-FR" sz="1100" dirty="0" err="1">
                <a:latin typeface="Cambria" pitchFamily="18" charset="0"/>
              </a:rPr>
              <a:t>natura</a:t>
            </a:r>
            <a:r>
              <a:rPr lang="fr-FR" sz="1100" dirty="0">
                <a:latin typeface="Cambria" pitchFamily="18" charset="0"/>
              </a:rPr>
              <a:t> si sa si respecte </a:t>
            </a:r>
            <a:r>
              <a:rPr lang="fr-FR" sz="1100" dirty="0" err="1">
                <a:latin typeface="Cambria" pitchFamily="18" charset="0"/>
              </a:rPr>
              <a:t>valorile</a:t>
            </a:r>
            <a:r>
              <a:rPr lang="fr-FR" sz="1100" dirty="0">
                <a:latin typeface="Cambria" pitchFamily="18" charset="0"/>
              </a:rPr>
              <a:t> , de 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oameni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tineri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şi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entuziaşti</a:t>
            </a:r>
            <a:r>
              <a:rPr lang="fr-FR" sz="1100" b="1" dirty="0">
                <a:latin typeface="Cambria" pitchFamily="18" charset="0"/>
              </a:rPr>
              <a:t>, </a:t>
            </a:r>
            <a:r>
              <a:rPr lang="fr-FR" sz="1100" b="1" dirty="0" err="1">
                <a:latin typeface="Cambria" pitchFamily="18" charset="0"/>
              </a:rPr>
              <a:t>pregatiti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şi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curajoşi</a:t>
            </a:r>
            <a:r>
              <a:rPr lang="fr-FR" sz="1100" b="1" dirty="0">
                <a:latin typeface="Cambria" pitchFamily="18" charset="0"/>
              </a:rPr>
              <a:t> care pot sa se </a:t>
            </a:r>
            <a:r>
              <a:rPr lang="fr-FR" sz="1100" b="1" dirty="0" err="1">
                <a:latin typeface="Cambria" pitchFamily="18" charset="0"/>
              </a:rPr>
              <a:t>descurce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singuri</a:t>
            </a:r>
            <a:r>
              <a:rPr lang="fr-FR" sz="1100" b="1" dirty="0">
                <a:latin typeface="Cambria" pitchFamily="18" charset="0"/>
              </a:rPr>
              <a:t>, </a:t>
            </a:r>
            <a:r>
              <a:rPr lang="fr-FR" sz="1100" b="1" dirty="0" err="1">
                <a:latin typeface="Cambria" pitchFamily="18" charset="0"/>
              </a:rPr>
              <a:t>fara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costuri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fr-FR" sz="1100" b="1" dirty="0" err="1">
                <a:latin typeface="Cambria" pitchFamily="18" charset="0"/>
              </a:rPr>
              <a:t>foarte</a:t>
            </a:r>
            <a:r>
              <a:rPr lang="fr-FR" sz="1100" b="1" dirty="0">
                <a:latin typeface="Cambria" pitchFamily="18" charset="0"/>
              </a:rPr>
              <a:t> mari si care au </a:t>
            </a:r>
            <a:r>
              <a:rPr lang="fr-FR" sz="1100" b="1" dirty="0" err="1">
                <a:latin typeface="Cambria" pitchFamily="18" charset="0"/>
              </a:rPr>
              <a:t>mobilitate</a:t>
            </a:r>
            <a:r>
              <a:rPr lang="fr-FR" sz="1100" b="1" dirty="0">
                <a:latin typeface="Cambria" pitchFamily="18" charset="0"/>
              </a:rPr>
              <a:t>.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Pentru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că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într</a:t>
            </a:r>
            <a:r>
              <a:rPr lang="fr-FR" sz="1100" dirty="0">
                <a:latin typeface="Cambria" pitchFamily="18" charset="0"/>
              </a:rPr>
              <a:t>-o </a:t>
            </a:r>
            <a:r>
              <a:rPr lang="fr-FR" sz="1100" dirty="0" err="1">
                <a:latin typeface="Cambria" pitchFamily="18" charset="0"/>
              </a:rPr>
              <a:t>ţară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în</a:t>
            </a:r>
            <a:r>
              <a:rPr lang="fr-FR" sz="1100" dirty="0">
                <a:latin typeface="Cambria" pitchFamily="18" charset="0"/>
              </a:rPr>
              <a:t> care </a:t>
            </a:r>
            <a:r>
              <a:rPr lang="fr-FR" sz="1100" dirty="0" err="1">
                <a:latin typeface="Cambria" pitchFamily="18" charset="0"/>
              </a:rPr>
              <a:t>oamenii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sunt</a:t>
            </a:r>
            <a:r>
              <a:rPr lang="fr-FR" sz="1100" dirty="0">
                <a:latin typeface="Cambria" pitchFamily="18" charset="0"/>
              </a:rPr>
              <a:t> mai </a:t>
            </a:r>
            <a:r>
              <a:rPr lang="fr-FR" sz="1100" dirty="0" err="1">
                <a:latin typeface="Cambria" pitchFamily="18" charset="0"/>
              </a:rPr>
              <a:t>fericiţi</a:t>
            </a:r>
            <a:r>
              <a:rPr lang="fr-FR" sz="1100" dirty="0">
                <a:latin typeface="Cambria" pitchFamily="18" charset="0"/>
              </a:rPr>
              <a:t>  si </a:t>
            </a:r>
            <a:r>
              <a:rPr lang="fr-FR" sz="1100" dirty="0" err="1">
                <a:latin typeface="Cambria" pitchFamily="18" charset="0"/>
              </a:rPr>
              <a:t>viitorul</a:t>
            </a:r>
            <a:r>
              <a:rPr lang="fr-FR" sz="1100" dirty="0">
                <a:latin typeface="Cambria" pitchFamily="18" charset="0"/>
              </a:rPr>
              <a:t> este  mai  </a:t>
            </a:r>
            <a:r>
              <a:rPr lang="fr-FR" sz="1100" dirty="0" err="1">
                <a:latin typeface="Cambria" pitchFamily="18" charset="0"/>
              </a:rPr>
              <a:t>usor</a:t>
            </a:r>
            <a:r>
              <a:rPr lang="fr-FR" sz="1100" dirty="0">
                <a:latin typeface="Cambria" pitchFamily="18" charset="0"/>
              </a:rPr>
              <a:t> de construit si </a:t>
            </a:r>
            <a:r>
              <a:rPr lang="fr-FR" sz="1100" dirty="0" err="1">
                <a:latin typeface="Cambria" pitchFamily="18" charset="0"/>
              </a:rPr>
              <a:t>oamenii</a:t>
            </a:r>
            <a:r>
              <a:rPr lang="fr-FR" sz="1100" dirty="0">
                <a:latin typeface="Cambria" pitchFamily="18" charset="0"/>
              </a:rPr>
              <a:t> au </a:t>
            </a:r>
            <a:r>
              <a:rPr lang="fr-FR" sz="1100" dirty="0" err="1">
                <a:latin typeface="Cambria" pitchFamily="18" charset="0"/>
              </a:rPr>
              <a:t>incredere</a:t>
            </a:r>
            <a:r>
              <a:rPr lang="fr-FR" sz="1100" dirty="0">
                <a:latin typeface="Cambria" pitchFamily="18" charset="0"/>
              </a:rPr>
              <a:t> sa si </a:t>
            </a:r>
            <a:r>
              <a:rPr lang="fr-FR" sz="1100" dirty="0" err="1">
                <a:latin typeface="Cambria" pitchFamily="18" charset="0"/>
              </a:rPr>
              <a:t>realizeze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visurile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incredere</a:t>
            </a:r>
            <a:r>
              <a:rPr lang="fr-FR" sz="1100" dirty="0">
                <a:latin typeface="Cambria" pitchFamily="18" charset="0"/>
              </a:rPr>
              <a:t> in </a:t>
            </a:r>
            <a:r>
              <a:rPr lang="fr-FR" sz="1100" dirty="0" err="1">
                <a:latin typeface="Cambria" pitchFamily="18" charset="0"/>
              </a:rPr>
              <a:t>fortele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lor</a:t>
            </a:r>
            <a:r>
              <a:rPr lang="fr-FR" sz="1100" dirty="0">
                <a:latin typeface="Cambria" pitchFamily="18" charset="0"/>
              </a:rPr>
              <a:t> , si sa </a:t>
            </a:r>
            <a:r>
              <a:rPr lang="fr-FR" sz="1100" dirty="0" err="1">
                <a:latin typeface="Cambria" pitchFamily="18" charset="0"/>
              </a:rPr>
              <a:t>invete</a:t>
            </a:r>
            <a:r>
              <a:rPr lang="fr-FR" sz="1100" dirty="0">
                <a:latin typeface="Cambria" pitchFamily="18" charset="0"/>
              </a:rPr>
              <a:t> sa se </a:t>
            </a:r>
            <a:r>
              <a:rPr lang="fr-FR" sz="1100" dirty="0" err="1">
                <a:latin typeface="Cambria" pitchFamily="18" charset="0"/>
              </a:rPr>
              <a:t>foloseasca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toate</a:t>
            </a:r>
            <a:r>
              <a:rPr lang="fr-FR" sz="1100" dirty="0">
                <a:latin typeface="Cambria" pitchFamily="18" charset="0"/>
              </a:rPr>
              <a:t>  </a:t>
            </a:r>
            <a:r>
              <a:rPr lang="fr-FR" sz="1100" dirty="0" err="1">
                <a:latin typeface="Cambria" pitchFamily="18" charset="0"/>
              </a:rPr>
              <a:t>oportunităţile</a:t>
            </a:r>
            <a:r>
              <a:rPr lang="fr-FR" sz="1100" dirty="0">
                <a:latin typeface="Cambria" pitchFamily="18" charset="0"/>
              </a:rPr>
              <a:t>.</a:t>
            </a:r>
          </a:p>
          <a:p>
            <a:endParaRPr lang="fr-F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04611" y="299695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MISIUNE</a:t>
            </a:r>
            <a:r>
              <a:rPr lang="en-US" sz="1100" dirty="0">
                <a:latin typeface="Cambria" pitchFamily="18" charset="0"/>
              </a:rPr>
              <a:t>: </a:t>
            </a:r>
            <a:r>
              <a:rPr lang="fr-FR" sz="1100" b="1" dirty="0">
                <a:latin typeface="Cambria" pitchFamily="18" charset="0"/>
              </a:rPr>
              <a:t> </a:t>
            </a:r>
            <a:r>
              <a:rPr lang="ro-RO" sz="1100" b="1" dirty="0">
                <a:latin typeface="Cambria" pitchFamily="18" charset="0"/>
              </a:rPr>
              <a:t>Satisfacerea integrala a cerintelor clientilor prin furnizarea prompta a serviciilor de calitate si la un inalt nivel tehnic</a:t>
            </a:r>
            <a:r>
              <a:rPr lang="ro-RO" sz="1100" dirty="0">
                <a:latin typeface="Cambria" pitchFamily="18" charset="0"/>
              </a:rPr>
              <a:t>, asigurand deasemenea servicii anexa (consultanta, suport medical,  analiza, expertiza, intretinere,  instruire), prestate cu maximum de profesionalism. 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04611" y="3704838"/>
            <a:ext cx="6840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STRATEGIE: </a:t>
            </a:r>
            <a:r>
              <a:rPr lang="ro-RO" sz="1100" dirty="0">
                <a:latin typeface="Cambria" pitchFamily="18" charset="0"/>
              </a:rPr>
              <a:t>Dorind o echipă tehnică certificată, cu o experienţă vastă în domeniu, managementul societăţii va asigura în permanenţă urmărirea obiectivelor şi creşterea calităţii serviciilor oferite, cu scopul de a transfera aceste beneficii în creşterea competitivităţii partenerilor noştri.</a:t>
            </a:r>
            <a:endParaRPr lang="fr-FR" sz="1100" dirty="0">
              <a:latin typeface="Cambria" pitchFamily="18" charset="0"/>
            </a:endParaRPr>
          </a:p>
          <a:p>
            <a:pPr algn="just"/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404611" y="4439438"/>
            <a:ext cx="68343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VALORI: </a:t>
            </a:r>
            <a:r>
              <a:rPr lang="ro-RO" sz="1100" b="1" dirty="0">
                <a:latin typeface="Cambria" pitchFamily="18" charset="0"/>
              </a:rPr>
              <a:t>Din pasiune pentru natura si oameni, </a:t>
            </a:r>
            <a:r>
              <a:rPr lang="ro-RO" sz="1100" dirty="0">
                <a:latin typeface="Cambria" pitchFamily="18" charset="0"/>
              </a:rPr>
              <a:t>firma S.C. Camping «  INIMA NATURII » S.R.L. are ca obiectiv principal de activitate oferirea de </a:t>
            </a:r>
            <a:r>
              <a:rPr lang="ro-RO" sz="1100" b="1" dirty="0">
                <a:latin typeface="Cambria" pitchFamily="18" charset="0"/>
              </a:rPr>
              <a:t>servicii alternative de primire turistică</a:t>
            </a:r>
            <a:r>
              <a:rPr lang="ro-RO" sz="1100" dirty="0">
                <a:latin typeface="Cambria" pitchFamily="18" charset="0"/>
              </a:rPr>
              <a:t> </a:t>
            </a:r>
            <a:r>
              <a:rPr lang="ro-RO" sz="1100" b="1" dirty="0">
                <a:latin typeface="Cambria" pitchFamily="18" charset="0"/>
              </a:rPr>
              <a:t>de cea mai buna calitate</a:t>
            </a:r>
            <a:r>
              <a:rPr lang="ro-RO" sz="1100" dirty="0">
                <a:latin typeface="Cambria" pitchFamily="18" charset="0"/>
              </a:rPr>
              <a:t> - </a:t>
            </a:r>
            <a:r>
              <a:rPr lang="ro-RO" sz="1100" b="1" dirty="0">
                <a:latin typeface="Cambria" pitchFamily="18" charset="0"/>
              </a:rPr>
              <a:t>camping situat zona  vestica a judetului Arges la limita cu judetul Valcea si judetul Olt , care are potential turistic</a:t>
            </a:r>
            <a:r>
              <a:rPr lang="ro-RO" sz="1100" dirty="0">
                <a:latin typeface="Cambria" pitchFamily="18" charset="0"/>
              </a:rPr>
              <a:t> in vederea dezvoltarii regionale, popularizarea zonei, punerea in valoare a bogatiilor si traditiilor satului, cresterea nivelului de educatie si cultura in randul locuitorilor.</a:t>
            </a:r>
            <a:r>
              <a:rPr lang="en-US" sz="1100" dirty="0">
                <a:latin typeface="Cambria" pitchFamily="18" charset="0"/>
              </a:rPr>
              <a:t>.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380988" y="5485878"/>
            <a:ext cx="6674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OBIECTIVE: </a:t>
            </a:r>
            <a:r>
              <a:rPr lang="ro-RO" sz="1100" b="1" dirty="0">
                <a:latin typeface="Cambria" pitchFamily="18" charset="0"/>
              </a:rPr>
              <a:t>furnizarea serviciilor  de calitate la preturi accesibile, inlesnirea contactului oamenilor cu natura scresterea rentabiltatii si profitabilitatii firmei</a:t>
            </a:r>
            <a:r>
              <a:rPr lang="ro-RO" sz="1100" dirty="0">
                <a:latin typeface="Cambria" pitchFamily="18" charset="0"/>
              </a:rPr>
              <a:t> prin imbunatatirea calitatii serviciilor oferite potentialilor clienti si fidelizarea acestora .</a:t>
            </a:r>
            <a:endParaRPr lang="fr-FR" sz="1100" dirty="0">
              <a:latin typeface="Cambria" pitchFamily="18" charset="0"/>
            </a:endParaRPr>
          </a:p>
          <a:p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8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2509">
        <p14:switch dir="r"/>
      </p:transition>
    </mc:Choice>
    <mc:Fallback xmlns="">
      <p:transition spd="slow" advClick="0" advTm="225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7386638" cy="5328592"/>
          </a:xfrm>
        </p:spPr>
        <p:txBody>
          <a:bodyPr/>
          <a:lstStyle/>
          <a:p>
            <a:r>
              <a:rPr lang="en-US" sz="1400" b="1" u="sng" dirty="0">
                <a:solidFill>
                  <a:srgbClr val="92D050"/>
                </a:solidFill>
                <a:latin typeface="Cooper Black" panose="0208090404030B020404" pitchFamily="18" charset="0"/>
              </a:rPr>
              <a:t>2, RESURSELE AFACERII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92D050"/>
                </a:solidFill>
                <a:latin typeface="Cooper Black" panose="0208090404030B020404" pitchFamily="18" charset="0"/>
              </a:rPr>
              <a:t>             </a:t>
            </a:r>
            <a:r>
              <a:rPr lang="en-US" sz="1400" b="1" u="sng" dirty="0" err="1">
                <a:solidFill>
                  <a:srgbClr val="92D050"/>
                </a:solidFill>
                <a:latin typeface="Cooper Black" panose="0208090404030B020404" pitchFamily="18" charset="0"/>
              </a:rPr>
              <a:t>Resurse</a:t>
            </a:r>
            <a:r>
              <a:rPr lang="en-US" sz="1400" b="1" u="sng" dirty="0">
                <a:solidFill>
                  <a:srgbClr val="92D050"/>
                </a:solidFill>
                <a:latin typeface="Cooper Black" panose="0208090404030B020404" pitchFamily="18" charset="0"/>
              </a:rPr>
              <a:t> </a:t>
            </a:r>
            <a:r>
              <a:rPr lang="en-US" sz="1400" b="1" u="sng" dirty="0" err="1">
                <a:solidFill>
                  <a:srgbClr val="92D050"/>
                </a:solidFill>
                <a:latin typeface="Cooper Black" panose="0208090404030B020404" pitchFamily="18" charset="0"/>
              </a:rPr>
              <a:t>Umane</a:t>
            </a:r>
            <a:r>
              <a:rPr lang="en-US" sz="1400" b="1" u="sng" dirty="0">
                <a:solidFill>
                  <a:srgbClr val="92D050"/>
                </a:solidFill>
                <a:latin typeface="Cooper Black" panose="0208090404030B020404" pitchFamily="18" charset="0"/>
              </a:rPr>
              <a:t>-Management:</a:t>
            </a:r>
          </a:p>
          <a:p>
            <a:endParaRPr lang="en-US" sz="14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14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14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sz="1400" b="1" u="sng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976993"/>
              </p:ext>
            </p:extLst>
          </p:nvPr>
        </p:nvGraphicFramePr>
        <p:xfrm>
          <a:off x="683568" y="1562495"/>
          <a:ext cx="6581775" cy="31021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{327F97BB-C833-4FB7-BDE5-3F7075034690}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Nume şi prenume şi vârsta</a:t>
                      </a:r>
                      <a:endParaRPr lang="fr-FR" sz="11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Funcţia în societate şi principalele responsabilităţi pe scurt</a:t>
                      </a:r>
                      <a:endParaRPr lang="fr-FR" sz="11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Experienţa în domeniu</a:t>
                      </a:r>
                      <a:endParaRPr lang="fr-FR" sz="11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Studii/Specializări cu impact asupra afacerii propuse</a:t>
                      </a:r>
                      <a:endParaRPr lang="fr-FR" sz="11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Radu Iulian, 16ani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(18ani, la data deschiderii afacerii)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Asociat - CEO–</a:t>
                      </a:r>
                      <a:r>
                        <a:rPr lang="en-US" sz="900" baseline="0" dirty="0">
                          <a:effectLst/>
                        </a:rPr>
                        <a:t> </a:t>
                      </a:r>
                      <a:r>
                        <a:rPr lang="en-US" sz="900" baseline="0" dirty="0" err="1">
                          <a:effectLst/>
                        </a:rPr>
                        <a:t>si</a:t>
                      </a:r>
                      <a:r>
                        <a:rPr lang="en-US" sz="900" baseline="0" dirty="0">
                          <a:effectLst/>
                        </a:rPr>
                        <a:t>  </a:t>
                      </a:r>
                      <a:r>
                        <a:rPr lang="ro-RO" sz="900" dirty="0">
                          <a:effectLst/>
                        </a:rPr>
                        <a:t>Administrator-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reprezinta societatea in relatiile cu tertii, raspunde ptr. orice declaratie contabila, asigura relatiile cu banca</a:t>
                      </a:r>
                      <a:r>
                        <a:rPr lang="en-US" sz="900" dirty="0">
                          <a:effectLst/>
                        </a:rPr>
                        <a:t>   </a:t>
                      </a:r>
                      <a:r>
                        <a:rPr lang="ro-RO" sz="900" dirty="0">
                          <a:effectLst/>
                        </a:rPr>
                        <a:t> ( Economic- Fin</a:t>
                      </a:r>
                      <a:r>
                        <a:rPr lang="en-US" sz="900" dirty="0" err="1">
                          <a:effectLst/>
                        </a:rPr>
                        <a:t>anciar</a:t>
                      </a:r>
                      <a:r>
                        <a:rPr lang="ro-RO" sz="900" dirty="0">
                          <a:effectLst/>
                        </a:rPr>
                        <a:t> –Contabilitate).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Beneficii</a:t>
                      </a:r>
                      <a:r>
                        <a:rPr lang="en-US" sz="900" dirty="0">
                          <a:effectLst/>
                        </a:rPr>
                        <a:t>:</a:t>
                      </a:r>
                      <a:r>
                        <a:rPr lang="en-US" sz="900" baseline="0" dirty="0">
                          <a:effectLst/>
                        </a:rPr>
                        <a:t> </a:t>
                      </a:r>
                      <a:r>
                        <a:rPr lang="en-US" sz="900" baseline="0" dirty="0" err="1">
                          <a:effectLst/>
                        </a:rPr>
                        <a:t>Dividende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2ani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Colegiul Economic Hermes Bucuresti/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(student Institutul Politehnic Bucuresti)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</a:rPr>
                        <a:t>Lupu Ionut, 16 ani (18ani, la data deschiderii afacerii)</a:t>
                      </a:r>
                      <a:endParaRPr lang="fr-FR" sz="9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Asociat- CEO- reprezinta societatea in relatiile cu clientii, furnizorii, tertii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(Marketing)</a:t>
                      </a:r>
                      <a:r>
                        <a:rPr lang="en-US" sz="900" dirty="0">
                          <a:effectLst/>
                        </a:rPr>
                        <a:t>. </a:t>
                      </a:r>
                      <a:r>
                        <a:rPr lang="en-US" sz="900" dirty="0" err="1">
                          <a:effectLst/>
                        </a:rPr>
                        <a:t>Beneficii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fr-FR" sz="900" dirty="0">
                          <a:effectLst/>
                        </a:rPr>
                        <a:t>:</a:t>
                      </a:r>
                      <a:r>
                        <a:rPr lang="fr-FR" sz="900" baseline="0" dirty="0">
                          <a:effectLst/>
                        </a:rPr>
                        <a:t> Dividende</a:t>
                      </a:r>
                      <a:endParaRPr lang="en-US" sz="900" dirty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</a:rPr>
                        <a:t>2ani</a:t>
                      </a:r>
                      <a:endParaRPr lang="fr-FR" sz="9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Colegiul Economic Hermes Bucuresti/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(student Academia de Studii Economice)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</a:rPr>
                        <a:t>Costache Nicolae, varsta 24ani la data deschiderii afacerii</a:t>
                      </a:r>
                      <a:endParaRPr lang="fr-FR" sz="9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Inginer</a:t>
                      </a:r>
                      <a:r>
                        <a:rPr lang="ro-RO" sz="900" dirty="0">
                          <a:effectLst/>
                        </a:rPr>
                        <a:t> –responsabilitati in  Intretinere tehnica (Tehnic)</a:t>
                      </a:r>
                      <a:r>
                        <a:rPr lang="en-US" sz="900" dirty="0">
                          <a:effectLst/>
                        </a:rPr>
                        <a:t>: </a:t>
                      </a:r>
                      <a:r>
                        <a:rPr lang="en-US" sz="900" dirty="0" err="1">
                          <a:effectLst/>
                        </a:rPr>
                        <a:t>Salariu</a:t>
                      </a:r>
                      <a:r>
                        <a:rPr lang="en-US" sz="900" dirty="0">
                          <a:effectLst/>
                        </a:rPr>
                        <a:t> brut 2350lei/lunar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2ani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Colegiul Matei Basarb/Studii superioare </a:t>
                      </a:r>
                      <a:r>
                        <a:rPr lang="ro-RO" sz="900">
                          <a:effectLst/>
                        </a:rPr>
                        <a:t>( </a:t>
                      </a:r>
                      <a:r>
                        <a:rPr lang="en-US" sz="900">
                          <a:effectLst/>
                        </a:rPr>
                        <a:t>Institut Politehnic Bucure</a:t>
                      </a:r>
                      <a:r>
                        <a:rPr lang="ro-RO" sz="900">
                          <a:effectLst/>
                        </a:rPr>
                        <a:t>sti</a:t>
                      </a:r>
                      <a:r>
                        <a:rPr lang="ro-RO" sz="900" dirty="0">
                          <a:effectLst/>
                        </a:rPr>
                        <a:t>)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Titica Gabriela, 21 la data deschiderii afacerii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Receptionist- (</a:t>
                      </a:r>
                      <a:r>
                        <a:rPr lang="en-US" sz="900" dirty="0" err="1">
                          <a:effectLst/>
                        </a:rPr>
                        <a:t>Receptie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ro-RO" sz="900" dirty="0">
                          <a:effectLst/>
                        </a:rPr>
                        <a:t>Secretariat)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Salariu</a:t>
                      </a:r>
                      <a:r>
                        <a:rPr lang="en-US" sz="900" dirty="0">
                          <a:effectLst/>
                        </a:rPr>
                        <a:t> brut 2080lei/lunar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>
                          <a:effectLst/>
                        </a:rPr>
                        <a:t>10ani</a:t>
                      </a:r>
                      <a:endParaRPr lang="fr-FR" sz="9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</a:rPr>
                        <a:t>Colegiul Tehn.Vedea-Arges/Studii medii</a:t>
                      </a:r>
                      <a:endParaRPr lang="fr-FR" sz="9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4686474"/>
            <a:ext cx="53285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itchFamily="18" charset="0"/>
              </a:rPr>
              <a:t>0rganigrama </a:t>
            </a:r>
            <a:r>
              <a:rPr lang="en-US" sz="1100" b="1" dirty="0" err="1">
                <a:latin typeface="Cambria" pitchFamily="18" charset="0"/>
              </a:rPr>
              <a:t>societatii</a:t>
            </a:r>
            <a:endParaRPr lang="fr-FR" sz="1100" b="1" dirty="0">
              <a:latin typeface="Cambria" pitchFamily="18" charset="0"/>
            </a:endParaRPr>
          </a:p>
          <a:p>
            <a:endParaRPr lang="fr-FR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62884"/>
              </p:ext>
            </p:extLst>
          </p:nvPr>
        </p:nvGraphicFramePr>
        <p:xfrm>
          <a:off x="2166965" y="4869160"/>
          <a:ext cx="3053107" cy="143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1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2718">
        <p14:flip dir="r"/>
      </p:transition>
    </mc:Choice>
    <mc:Fallback xmlns="">
      <p:transition spd="slow" advClick="0" advTm="2271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611560" y="192866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998869"/>
              </p:ext>
            </p:extLst>
          </p:nvPr>
        </p:nvGraphicFramePr>
        <p:xfrm>
          <a:off x="683569" y="2599038"/>
          <a:ext cx="6984775" cy="289242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70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Nr. Crt.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Denumire Elemente  investitie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Valoare in lei, fara TVA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Valoare cu TVA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1,1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Echipamente tehnologice*, inclusiv echipamente IT,  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3400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3400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Supraveghere</a:t>
                      </a:r>
                      <a:r>
                        <a:rPr lang="en-US" sz="1000" dirty="0">
                          <a:effectLst/>
                        </a:rPr>
                        <a:t> video-</a:t>
                      </a:r>
                      <a:r>
                        <a:rPr lang="en-US" sz="1000" dirty="0" err="1">
                          <a:effectLst/>
                        </a:rPr>
                        <a:t>ptr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paza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1,2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TVA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646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2,1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Mobilier, </a:t>
                      </a:r>
                      <a:r>
                        <a:rPr lang="fr-FR" sz="1000" dirty="0" err="1">
                          <a:effectLst/>
                        </a:rPr>
                        <a:t>aparatură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birotică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şi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sisteme</a:t>
                      </a:r>
                      <a:r>
                        <a:rPr lang="fr-FR" sz="1000" dirty="0">
                          <a:effectLst/>
                        </a:rPr>
                        <a:t> de </a:t>
                      </a:r>
                      <a:r>
                        <a:rPr lang="fr-FR" sz="1000" dirty="0" err="1">
                          <a:effectLst/>
                        </a:rPr>
                        <a:t>protecţie</a:t>
                      </a:r>
                      <a:r>
                        <a:rPr lang="fr-FR" sz="1000" dirty="0">
                          <a:effectLst/>
                        </a:rPr>
                        <a:t> a </a:t>
                      </a:r>
                      <a:r>
                        <a:rPr lang="fr-FR" sz="1000" dirty="0" err="1">
                          <a:effectLst/>
                        </a:rPr>
                        <a:t>valorilor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umane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şi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materiale</a:t>
                      </a:r>
                      <a:r>
                        <a:rPr lang="fr-FR" sz="1000" dirty="0">
                          <a:effectLst/>
                        </a:rPr>
                        <a:t>,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1800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1800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2,2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TV- Obiecte de inventar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500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2,3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TVA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 dirty="0">
                        <a:effectLst/>
                        <a:latin typeface="Calibri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437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3,1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Spaţii</a:t>
                      </a:r>
                      <a:r>
                        <a:rPr lang="fr-FR" sz="1000" dirty="0">
                          <a:effectLst/>
                        </a:rPr>
                        <a:t> de </a:t>
                      </a:r>
                      <a:r>
                        <a:rPr lang="fr-FR" sz="1000" dirty="0" err="1">
                          <a:effectLst/>
                        </a:rPr>
                        <a:t>lucru</a:t>
                      </a:r>
                      <a:r>
                        <a:rPr lang="fr-FR" sz="1000" dirty="0">
                          <a:effectLst/>
                        </a:rPr>
                        <a:t>, </a:t>
                      </a:r>
                      <a:r>
                        <a:rPr lang="fr-FR" sz="1000" dirty="0" err="1">
                          <a:effectLst/>
                        </a:rPr>
                        <a:t>spaţii</a:t>
                      </a:r>
                      <a:r>
                        <a:rPr lang="fr-FR" sz="1000" dirty="0">
                          <a:effectLst/>
                        </a:rPr>
                        <a:t> de </a:t>
                      </a:r>
                      <a:r>
                        <a:rPr lang="fr-FR" sz="1000" dirty="0" err="1">
                          <a:effectLst/>
                        </a:rPr>
                        <a:t>producţie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şi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spaţii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pentru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prestări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servicii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şi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err="1">
                          <a:effectLst/>
                        </a:rPr>
                        <a:t>comerţ</a:t>
                      </a:r>
                      <a:r>
                        <a:rPr lang="fr-FR" sz="1000" dirty="0">
                          <a:effectLst/>
                        </a:rPr>
                        <a:t>, </a:t>
                      </a:r>
                      <a:r>
                        <a:rPr lang="fr-FR" sz="1000" dirty="0" err="1">
                          <a:effectLst/>
                        </a:rPr>
                        <a:t>placute</a:t>
                      </a:r>
                      <a:r>
                        <a:rPr lang="fr-FR" sz="1000" dirty="0">
                          <a:effectLst/>
                        </a:rPr>
                        <a:t> informative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3500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3500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3,2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Instalatii si alte obiecte de inventar 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5500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5500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</a:rPr>
                        <a:t>3,4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TVA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/>
                      </a:endParaRPr>
                    </a:p>
                  </a:txBody>
                  <a:tcPr marL="38405" marR="384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</a:rPr>
                        <a:t>1710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Total :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14700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17493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5" marR="3840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1829" y="764704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>
                <a:solidFill>
                  <a:srgbClr val="92D050"/>
                </a:solidFill>
                <a:latin typeface="Cambria" pitchFamily="18" charset="0"/>
              </a:rPr>
              <a:t>Resurse</a:t>
            </a:r>
            <a:r>
              <a:rPr lang="en-US" sz="1600" b="1" u="sng" dirty="0">
                <a:solidFill>
                  <a:srgbClr val="92D050"/>
                </a:solidFill>
                <a:latin typeface="Cambria" pitchFamily="18" charset="0"/>
              </a:rPr>
              <a:t>  </a:t>
            </a:r>
            <a:r>
              <a:rPr lang="en-US" sz="1600" b="1" u="sng" dirty="0" err="1">
                <a:solidFill>
                  <a:srgbClr val="92D050"/>
                </a:solidFill>
                <a:latin typeface="Cambria" pitchFamily="18" charset="0"/>
              </a:rPr>
              <a:t>Materiale</a:t>
            </a:r>
            <a:r>
              <a:rPr lang="en-US" sz="1600" b="1" u="sng" dirty="0">
                <a:solidFill>
                  <a:srgbClr val="92D050"/>
                </a:solidFill>
                <a:latin typeface="Cambria" pitchFamily="18" charset="0"/>
              </a:rPr>
              <a:t>:</a:t>
            </a:r>
          </a:p>
          <a:p>
            <a:r>
              <a:rPr lang="ro-RO" sz="1100" dirty="0"/>
              <a:t> </a:t>
            </a:r>
            <a:endParaRPr lang="en-US" sz="1100" dirty="0"/>
          </a:p>
          <a:p>
            <a:r>
              <a:rPr lang="ro-RO" sz="1200" dirty="0">
                <a:latin typeface="Cambria" pitchFamily="18" charset="0"/>
              </a:rPr>
              <a:t>Camping</a:t>
            </a:r>
            <a:r>
              <a:rPr lang="en-US" sz="1200" dirty="0" err="1">
                <a:latin typeface="Cambria" pitchFamily="18" charset="0"/>
              </a:rPr>
              <a:t>ul</a:t>
            </a:r>
            <a:r>
              <a:rPr lang="ro-RO" sz="1200" dirty="0">
                <a:latin typeface="Cambria" pitchFamily="18" charset="0"/>
              </a:rPr>
              <a:t> « Inima Naturii » Srl  va avea urmatoarea structura pe un 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ro-RO" sz="1200" dirty="0">
                <a:latin typeface="Cambria" pitchFamily="18" charset="0"/>
              </a:rPr>
              <a:t>teren cu suprafata de 3.000 metri patrati, situat la marginea padurii, cu vederere catre depresiunile subcarpatice ale Carpatilor Meridionali:</a:t>
            </a:r>
            <a:endParaRPr lang="fr-FR" sz="1200" dirty="0">
              <a:latin typeface="Cambria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fr-FR" sz="1200" dirty="0" err="1">
                <a:latin typeface="Cambria" pitchFamily="18" charset="0"/>
              </a:rPr>
              <a:t>receptie</a:t>
            </a:r>
            <a:endParaRPr lang="fr-FR" sz="1200" dirty="0">
              <a:latin typeface="Cambria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fr-FR" sz="1200" dirty="0">
                <a:latin typeface="Cambria" pitchFamily="18" charset="0"/>
              </a:rPr>
              <a:t>20locuri de </a:t>
            </a:r>
            <a:r>
              <a:rPr lang="fr-FR" sz="1200" dirty="0" err="1">
                <a:latin typeface="Cambria" pitchFamily="18" charset="0"/>
              </a:rPr>
              <a:t>campare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pentru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rulote</a:t>
            </a:r>
            <a:endParaRPr lang="fr-FR" sz="1200" dirty="0">
              <a:latin typeface="Cambria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fr-FR" sz="1200" dirty="0">
                <a:latin typeface="Cambria" pitchFamily="18" charset="0"/>
              </a:rPr>
              <a:t>o </a:t>
            </a:r>
            <a:r>
              <a:rPr lang="fr-FR" sz="1200" dirty="0" err="1">
                <a:latin typeface="Cambria" pitchFamily="18" charset="0"/>
              </a:rPr>
              <a:t>terasa</a:t>
            </a:r>
            <a:r>
              <a:rPr lang="fr-FR" sz="1200" dirty="0">
                <a:latin typeface="Cambria" pitchFamily="18" charset="0"/>
              </a:rPr>
              <a:t>, o </a:t>
            </a:r>
            <a:r>
              <a:rPr lang="fr-FR" sz="1200" dirty="0" err="1">
                <a:latin typeface="Cambria" pitchFamily="18" charset="0"/>
              </a:rPr>
              <a:t>bucatarie</a:t>
            </a:r>
            <a:r>
              <a:rPr lang="fr-FR" sz="1200" dirty="0">
                <a:latin typeface="Cambria" pitchFamily="18" charset="0"/>
              </a:rPr>
              <a:t>, 6WC, 6 </a:t>
            </a:r>
            <a:r>
              <a:rPr lang="fr-FR" sz="1200" dirty="0" err="1">
                <a:latin typeface="Cambria" pitchFamily="18" charset="0"/>
              </a:rPr>
              <a:t>dusuri</a:t>
            </a:r>
            <a:endParaRPr lang="fr-FR" sz="1200" dirty="0">
              <a:latin typeface="Cambria" pitchFamily="18" charset="0"/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fr-FR" sz="1200" dirty="0" err="1">
                <a:latin typeface="Cambria" pitchFamily="18" charset="0"/>
              </a:rPr>
              <a:t>teren</a:t>
            </a:r>
            <a:r>
              <a:rPr lang="fr-FR" sz="1200" dirty="0">
                <a:latin typeface="Cambria" pitchFamily="18" charset="0"/>
              </a:rPr>
              <a:t> de sport.</a:t>
            </a:r>
          </a:p>
          <a:p>
            <a:pPr marL="171450" lvl="0" indent="-171450">
              <a:buFont typeface="Wingdings" pitchFamily="2" charset="2"/>
              <a:buChar char="Ø"/>
            </a:pPr>
            <a:endParaRPr lang="fr-FR" sz="11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618694"/>
            <a:ext cx="70567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dirty="0" err="1">
                <a:latin typeface="Cambria" pitchFamily="18" charset="0"/>
              </a:rPr>
              <a:t>Campingul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ro-RO" sz="1200" dirty="0">
                <a:latin typeface="Cambria" pitchFamily="18" charset="0"/>
              </a:rPr>
              <a:t>« Inima Naturii » Srl </a:t>
            </a:r>
            <a:r>
              <a:rPr lang="fr-FR" sz="1200" dirty="0">
                <a:latin typeface="Cambria" pitchFamily="18" charset="0"/>
              </a:rPr>
              <a:t>este </a:t>
            </a:r>
            <a:r>
              <a:rPr lang="fr-FR" sz="1200" dirty="0" err="1">
                <a:latin typeface="Cambria" pitchFamily="18" charset="0"/>
              </a:rPr>
              <a:t>prevazut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cu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toate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utilitatile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impuse</a:t>
            </a:r>
            <a:r>
              <a:rPr lang="fr-FR" sz="1200" dirty="0">
                <a:latin typeface="Cambria" pitchFamily="18" charset="0"/>
              </a:rPr>
              <a:t> de </a:t>
            </a:r>
            <a:r>
              <a:rPr lang="fr-FR" sz="1200" dirty="0" err="1">
                <a:latin typeface="Cambria" pitchFamily="18" charset="0"/>
              </a:rPr>
              <a:t>normele</a:t>
            </a:r>
            <a:r>
              <a:rPr lang="fr-FR" sz="1200" dirty="0">
                <a:latin typeface="Cambria" pitchFamily="18" charset="0"/>
              </a:rPr>
              <a:t> de </a:t>
            </a:r>
            <a:r>
              <a:rPr lang="fr-FR" sz="1200" dirty="0" err="1">
                <a:latin typeface="Cambria" pitchFamily="18" charset="0"/>
              </a:rPr>
              <a:t>turism</a:t>
            </a:r>
            <a:r>
              <a:rPr lang="fr-FR" sz="1200" dirty="0">
                <a:latin typeface="Cambria" pitchFamily="18" charset="0"/>
              </a:rPr>
              <a:t>, </a:t>
            </a:r>
            <a:r>
              <a:rPr lang="fr-FR" sz="1200" dirty="0" err="1">
                <a:latin typeface="Cambria" pitchFamily="18" charset="0"/>
              </a:rPr>
              <a:t>respectiv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iluminare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electrica</a:t>
            </a:r>
            <a:r>
              <a:rPr lang="fr-FR" sz="1200" dirty="0">
                <a:latin typeface="Cambria" pitchFamily="18" charset="0"/>
              </a:rPr>
              <a:t>, </a:t>
            </a:r>
            <a:r>
              <a:rPr lang="fr-FR" sz="1200" dirty="0" err="1">
                <a:latin typeface="Cambria" pitchFamily="18" charset="0"/>
              </a:rPr>
              <a:t>iluminare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naturala</a:t>
            </a:r>
            <a:r>
              <a:rPr lang="fr-FR" sz="1200" dirty="0">
                <a:latin typeface="Cambria" pitchFamily="18" charset="0"/>
              </a:rPr>
              <a:t>, </a:t>
            </a:r>
            <a:r>
              <a:rPr lang="fr-FR" sz="1200" dirty="0" err="1">
                <a:latin typeface="Cambria" pitchFamily="18" charset="0"/>
              </a:rPr>
              <a:t>incalzire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locala</a:t>
            </a:r>
            <a:r>
              <a:rPr lang="fr-FR" sz="1200" dirty="0">
                <a:latin typeface="Cambria" pitchFamily="18" charset="0"/>
              </a:rPr>
              <a:t>, </a:t>
            </a:r>
            <a:r>
              <a:rPr lang="fr-FR" sz="1200" dirty="0" err="1">
                <a:latin typeface="Cambria" pitchFamily="18" charset="0"/>
              </a:rPr>
              <a:t>retea</a:t>
            </a:r>
            <a:r>
              <a:rPr lang="fr-FR" sz="1200" dirty="0">
                <a:latin typeface="Cambria" pitchFamily="18" charset="0"/>
              </a:rPr>
              <a:t> de </a:t>
            </a:r>
            <a:r>
              <a:rPr lang="fr-FR" sz="1200" dirty="0" err="1">
                <a:latin typeface="Cambria" pitchFamily="18" charset="0"/>
              </a:rPr>
              <a:t>canalizare</a:t>
            </a:r>
            <a:r>
              <a:rPr lang="fr-FR" sz="1200" dirty="0">
                <a:latin typeface="Cambria" pitchFamily="18" charset="0"/>
              </a:rPr>
              <a:t> si </a:t>
            </a:r>
            <a:r>
              <a:rPr lang="fr-FR" sz="1200" dirty="0" err="1">
                <a:latin typeface="Cambria" pitchFamily="18" charset="0"/>
              </a:rPr>
              <a:t>apa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curenta</a:t>
            </a:r>
            <a:r>
              <a:rPr lang="fr-FR" sz="1200" dirty="0">
                <a:latin typeface="Cambria" pitchFamily="18" charset="0"/>
              </a:rPr>
              <a:t>, </a:t>
            </a:r>
            <a:r>
              <a:rPr lang="fr-FR" sz="1200" dirty="0" err="1">
                <a:latin typeface="Cambria" pitchFamily="18" charset="0"/>
              </a:rPr>
              <a:t>telefon</a:t>
            </a:r>
            <a:r>
              <a:rPr lang="fr-FR" sz="1200" dirty="0">
                <a:latin typeface="Cambria" pitchFamily="18" charset="0"/>
              </a:rPr>
              <a:t>, fax si internet, care vor fi </a:t>
            </a:r>
            <a:r>
              <a:rPr lang="fr-FR" sz="1200" dirty="0" err="1">
                <a:latin typeface="Cambria" pitchFamily="18" charset="0"/>
              </a:rPr>
              <a:t>puse</a:t>
            </a:r>
            <a:r>
              <a:rPr lang="fr-FR" sz="1200" dirty="0">
                <a:latin typeface="Cambria" pitchFamily="18" charset="0"/>
              </a:rPr>
              <a:t> la </a:t>
            </a:r>
            <a:r>
              <a:rPr lang="fr-FR" sz="1200" dirty="0" err="1">
                <a:latin typeface="Cambria" pitchFamily="18" charset="0"/>
              </a:rPr>
              <a:t>dispoziţia</a:t>
            </a:r>
            <a:r>
              <a:rPr lang="fr-FR" sz="1200" dirty="0">
                <a:latin typeface="Cambria" pitchFamily="18" charset="0"/>
              </a:rPr>
              <a:t> </a:t>
            </a:r>
            <a:r>
              <a:rPr lang="fr-FR" sz="1200" dirty="0" err="1">
                <a:latin typeface="Cambria" pitchFamily="18" charset="0"/>
              </a:rPr>
              <a:t>turistilor</a:t>
            </a:r>
            <a:r>
              <a:rPr lang="fr-FR" sz="20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2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2232">
        <p14:prism isInverted="1"/>
      </p:transition>
    </mc:Choice>
    <mc:Fallback xmlns="">
      <p:transition spd="slow" advClick="0" advTm="2223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pic>
        <p:nvPicPr>
          <p:cNvPr id="4" name="Content Placeholder 3" descr="căsuțe de campi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2652291" cy="100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55576" y="1120000"/>
            <a:ext cx="3604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92D050"/>
                </a:solidFill>
                <a:latin typeface="Cambria" pitchFamily="18" charset="0"/>
              </a:rPr>
              <a:t>3.IDEEA DE AFACERE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559" y="2348880"/>
            <a:ext cx="64807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err="1">
                <a:latin typeface="Cambria" pitchFamily="18" charset="0"/>
              </a:rPr>
              <a:t>Implementarea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unui</a:t>
            </a:r>
            <a:r>
              <a:rPr lang="fr-FR" sz="1100" dirty="0">
                <a:latin typeface="Cambria" pitchFamily="18" charset="0"/>
              </a:rPr>
              <a:t> camping  de 4* ce are ca </a:t>
            </a:r>
            <a:r>
              <a:rPr lang="fr-FR" sz="1100" dirty="0" err="1">
                <a:latin typeface="Cambria" pitchFamily="18" charset="0"/>
              </a:rPr>
              <a:t>scop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turismul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ecologic</a:t>
            </a:r>
            <a:r>
              <a:rPr lang="fr-FR" sz="1100" dirty="0">
                <a:latin typeface="Cambria" pitchFamily="18" charset="0"/>
              </a:rPr>
              <a:t>  in zona </a:t>
            </a:r>
            <a:r>
              <a:rPr lang="fr-FR" sz="1100" dirty="0" err="1">
                <a:latin typeface="Cambria" pitchFamily="18" charset="0"/>
              </a:rPr>
              <a:t>vestica</a:t>
            </a:r>
            <a:r>
              <a:rPr lang="fr-FR" sz="1100" dirty="0">
                <a:latin typeface="Cambria" pitchFamily="18" charset="0"/>
              </a:rPr>
              <a:t> a </a:t>
            </a:r>
            <a:r>
              <a:rPr lang="fr-FR" sz="1100" dirty="0" err="1">
                <a:latin typeface="Cambria" pitchFamily="18" charset="0"/>
              </a:rPr>
              <a:t>judetului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Arges</a:t>
            </a:r>
            <a:r>
              <a:rPr lang="fr-FR" sz="1100" dirty="0">
                <a:latin typeface="Cambria" pitchFamily="18" charset="0"/>
              </a:rPr>
              <a:t>  si </a:t>
            </a:r>
            <a:r>
              <a:rPr lang="fr-FR" sz="1100" dirty="0" err="1">
                <a:latin typeface="Cambria" pitchFamily="18" charset="0"/>
              </a:rPr>
              <a:t>cu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oferirea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solutii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elegante</a:t>
            </a:r>
            <a:r>
              <a:rPr lang="fr-FR" sz="1100" dirty="0">
                <a:latin typeface="Cambria" pitchFamily="18" charset="0"/>
              </a:rPr>
              <a:t> si </a:t>
            </a:r>
            <a:r>
              <a:rPr lang="fr-FR" sz="1100" dirty="0" err="1">
                <a:latin typeface="Cambria" pitchFamily="18" charset="0"/>
              </a:rPr>
              <a:t>integrate</a:t>
            </a:r>
            <a:r>
              <a:rPr lang="fr-FR" sz="1100" dirty="0">
                <a:latin typeface="Cambria" pitchFamily="18" charset="0"/>
              </a:rPr>
              <a:t> in </a:t>
            </a:r>
            <a:r>
              <a:rPr lang="fr-FR" sz="1100" dirty="0" err="1">
                <a:latin typeface="Cambria" pitchFamily="18" charset="0"/>
              </a:rPr>
              <a:t>functie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necesitatile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clientilor</a:t>
            </a:r>
            <a:r>
              <a:rPr lang="fr-FR" sz="1100" dirty="0">
                <a:latin typeface="Cambria" pitchFamily="18" charset="0"/>
              </a:rPr>
              <a:t>.</a:t>
            </a:r>
          </a:p>
          <a:p>
            <a:pPr algn="just"/>
            <a:endParaRPr lang="fr-FR" sz="1100" dirty="0">
              <a:latin typeface="Cambria" pitchFamily="18" charset="0"/>
            </a:endParaRPr>
          </a:p>
          <a:p>
            <a:pPr algn="just"/>
            <a:r>
              <a:rPr lang="fr-FR" sz="1100" dirty="0" err="1">
                <a:latin typeface="Cambria" pitchFamily="18" charset="0"/>
              </a:rPr>
              <a:t>Produsul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baza</a:t>
            </a:r>
            <a:r>
              <a:rPr lang="fr-FR" sz="1100" dirty="0">
                <a:latin typeface="Cambria" pitchFamily="18" charset="0"/>
              </a:rPr>
              <a:t> e </a:t>
            </a:r>
            <a:r>
              <a:rPr lang="fr-FR" sz="1100" dirty="0" err="1">
                <a:latin typeface="Cambria" pitchFamily="18" charset="0"/>
              </a:rPr>
              <a:t>reprezentat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asigurarea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spatiilor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cazare</a:t>
            </a:r>
            <a:r>
              <a:rPr lang="fr-FR" sz="1100" dirty="0">
                <a:latin typeface="Cambria" pitchFamily="18" charset="0"/>
              </a:rPr>
              <a:t>, care </a:t>
            </a:r>
            <a:r>
              <a:rPr lang="fr-FR" sz="1100" dirty="0" err="1">
                <a:latin typeface="Cambria" pitchFamily="18" charset="0"/>
              </a:rPr>
              <a:t>sunt</a:t>
            </a:r>
            <a:r>
              <a:rPr lang="fr-FR" sz="1100" dirty="0">
                <a:latin typeface="Cambria" pitchFamily="18" charset="0"/>
              </a:rPr>
              <a:t> la </a:t>
            </a:r>
            <a:r>
              <a:rPr lang="fr-FR" sz="1100" dirty="0" err="1">
                <a:latin typeface="Cambria" pitchFamily="18" charset="0"/>
              </a:rPr>
              <a:t>cel</a:t>
            </a:r>
            <a:r>
              <a:rPr lang="fr-FR" sz="1100" dirty="0">
                <a:latin typeface="Cambria" pitchFamily="18" charset="0"/>
              </a:rPr>
              <a:t> mai </a:t>
            </a:r>
            <a:r>
              <a:rPr lang="fr-FR" sz="1100" dirty="0" err="1">
                <a:latin typeface="Cambria" pitchFamily="18" charset="0"/>
              </a:rPr>
              <a:t>inalt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nivel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pentru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acest</a:t>
            </a:r>
            <a:r>
              <a:rPr lang="fr-FR" sz="1100" dirty="0">
                <a:latin typeface="Cambria" pitchFamily="18" charset="0"/>
              </a:rPr>
              <a:t> tip de </a:t>
            </a:r>
            <a:r>
              <a:rPr lang="fr-FR" sz="1100" dirty="0" err="1">
                <a:latin typeface="Cambria" pitchFamily="18" charset="0"/>
              </a:rPr>
              <a:t>turism</a:t>
            </a:r>
            <a:r>
              <a:rPr lang="fr-FR" sz="1100" dirty="0">
                <a:latin typeface="Cambria" pitchFamily="18" charset="0"/>
              </a:rPr>
              <a:t>.  </a:t>
            </a:r>
            <a:r>
              <a:rPr lang="fr-FR" sz="1100" dirty="0" err="1">
                <a:latin typeface="Cambria" pitchFamily="18" charset="0"/>
              </a:rPr>
              <a:t>Rulotele</a:t>
            </a:r>
            <a:r>
              <a:rPr lang="fr-FR" sz="1100" dirty="0">
                <a:latin typeface="Cambria" pitchFamily="18" charset="0"/>
              </a:rPr>
              <a:t> pot fi </a:t>
            </a:r>
            <a:r>
              <a:rPr lang="fr-FR" sz="1100" dirty="0" err="1">
                <a:latin typeface="Cambria" pitchFamily="18" charset="0"/>
              </a:rPr>
              <a:t>din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dotarea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proprie</a:t>
            </a:r>
            <a:r>
              <a:rPr lang="fr-FR" sz="1100" dirty="0">
                <a:latin typeface="Cambria" pitchFamily="18" charset="0"/>
              </a:rPr>
              <a:t> a </a:t>
            </a:r>
            <a:r>
              <a:rPr lang="fr-FR" sz="1100" dirty="0" err="1">
                <a:latin typeface="Cambria" pitchFamily="18" charset="0"/>
              </a:rPr>
              <a:t>clientilor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sau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inchiriate</a:t>
            </a:r>
            <a:r>
              <a:rPr lang="fr-FR" sz="1100" dirty="0">
                <a:latin typeface="Cambria" pitchFamily="18" charset="0"/>
              </a:rPr>
              <a:t> de la o </a:t>
            </a:r>
            <a:r>
              <a:rPr lang="fr-FR" sz="1100" dirty="0" err="1">
                <a:latin typeface="Cambria" pitchFamily="18" charset="0"/>
              </a:rPr>
              <a:t>firma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locator</a:t>
            </a:r>
            <a:r>
              <a:rPr lang="fr-FR" sz="1100" dirty="0">
                <a:latin typeface="Cambria" pitchFamily="18" charset="0"/>
              </a:rPr>
              <a:t>. </a:t>
            </a:r>
            <a:r>
              <a:rPr lang="fr-FR" sz="1100" dirty="0" err="1">
                <a:latin typeface="Cambria" pitchFamily="18" charset="0"/>
              </a:rPr>
              <a:t>Oferta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partenerului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afaceri</a:t>
            </a:r>
            <a:r>
              <a:rPr lang="fr-FR" sz="1100" dirty="0">
                <a:latin typeface="Cambria" pitchFamily="18" charset="0"/>
              </a:rPr>
              <a:t>  </a:t>
            </a:r>
            <a:r>
              <a:rPr lang="fr-FR" sz="1100" dirty="0" err="1">
                <a:latin typeface="Cambria" pitchFamily="18" charset="0"/>
              </a:rPr>
              <a:t>consta</a:t>
            </a:r>
            <a:r>
              <a:rPr lang="fr-FR" sz="1100" dirty="0">
                <a:latin typeface="Cambria" pitchFamily="18" charset="0"/>
              </a:rPr>
              <a:t> in </a:t>
            </a:r>
            <a:r>
              <a:rPr lang="fr-FR" sz="1100" dirty="0" err="1">
                <a:latin typeface="Cambria" pitchFamily="18" charset="0"/>
              </a:rPr>
              <a:t>rulote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dotari</a:t>
            </a:r>
            <a:r>
              <a:rPr lang="fr-FR" sz="1100" dirty="0">
                <a:latin typeface="Cambria" pitchFamily="18" charset="0"/>
              </a:rPr>
              <a:t> , mobilier de </a:t>
            </a:r>
            <a:r>
              <a:rPr lang="fr-FR" sz="1100" dirty="0" err="1">
                <a:latin typeface="Cambria" pitchFamily="18" charset="0"/>
              </a:rPr>
              <a:t>lemn</a:t>
            </a:r>
            <a:r>
              <a:rPr lang="fr-FR" sz="1100" dirty="0">
                <a:latin typeface="Cambria" pitchFamily="18" charset="0"/>
              </a:rPr>
              <a:t>, </a:t>
            </a:r>
            <a:r>
              <a:rPr lang="fr-FR" sz="1100" dirty="0" err="1">
                <a:latin typeface="Cambria" pitchFamily="18" charset="0"/>
              </a:rPr>
              <a:t>atent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finisate</a:t>
            </a:r>
            <a:r>
              <a:rPr lang="fr-FR" sz="1100" dirty="0">
                <a:latin typeface="Cambria" pitchFamily="18" charset="0"/>
              </a:rPr>
              <a:t>, internet, Tv, baie </a:t>
            </a:r>
            <a:r>
              <a:rPr lang="fr-FR" sz="1100" dirty="0" err="1">
                <a:latin typeface="Cambria" pitchFamily="18" charset="0"/>
              </a:rPr>
              <a:t>proprie</a:t>
            </a:r>
            <a:r>
              <a:rPr lang="fr-FR" sz="1100" dirty="0">
                <a:latin typeface="Cambria" pitchFamily="18" charset="0"/>
              </a:rPr>
              <a:t>, </a:t>
            </a:r>
            <a:r>
              <a:rPr lang="fr-FR" sz="1100" dirty="0" err="1">
                <a:latin typeface="Cambria" pitchFamily="18" charset="0"/>
              </a:rPr>
              <a:t>apa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calda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curenta</a:t>
            </a:r>
            <a:r>
              <a:rPr lang="fr-FR" sz="1100" dirty="0">
                <a:latin typeface="Cambria" pitchFamily="18" charset="0"/>
              </a:rPr>
              <a:t>. </a:t>
            </a:r>
          </a:p>
          <a:p>
            <a:pPr algn="just"/>
            <a:endParaRPr lang="en-US" dirty="0"/>
          </a:p>
          <a:p>
            <a:pPr algn="just"/>
            <a:r>
              <a:rPr lang="fr-FR" sz="1100" dirty="0" err="1">
                <a:latin typeface="Cambria" pitchFamily="18" charset="0"/>
              </a:rPr>
              <a:t>Pachetul</a:t>
            </a:r>
            <a:r>
              <a:rPr lang="fr-FR" sz="1100" dirty="0">
                <a:latin typeface="Cambria" pitchFamily="18" charset="0"/>
              </a:rPr>
              <a:t>  </a:t>
            </a:r>
            <a:r>
              <a:rPr lang="fr-FR" sz="1100" dirty="0" err="1">
                <a:latin typeface="Cambria" pitchFamily="18" charset="0"/>
              </a:rPr>
              <a:t>poate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include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servicii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oferite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ghizi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locali</a:t>
            </a:r>
            <a:r>
              <a:rPr lang="fr-FR" sz="1100" dirty="0">
                <a:latin typeface="Cambria" pitchFamily="18" charset="0"/>
              </a:rPr>
              <a:t>,  ce </a:t>
            </a:r>
            <a:r>
              <a:rPr lang="fr-FR" sz="1100" dirty="0" err="1">
                <a:latin typeface="Cambria" pitchFamily="18" charset="0"/>
              </a:rPr>
              <a:t>pun</a:t>
            </a:r>
            <a:r>
              <a:rPr lang="fr-FR" sz="1100" dirty="0">
                <a:latin typeface="Cambria" pitchFamily="18" charset="0"/>
              </a:rPr>
              <a:t> la </a:t>
            </a:r>
            <a:r>
              <a:rPr lang="fr-FR" sz="1100" dirty="0" err="1">
                <a:latin typeface="Cambria" pitchFamily="18" charset="0"/>
              </a:rPr>
              <a:t>dispozitie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mijloace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traditionale</a:t>
            </a:r>
            <a:r>
              <a:rPr lang="fr-FR" sz="1100" dirty="0">
                <a:latin typeface="Cambria" pitchFamily="18" charset="0"/>
              </a:rPr>
              <a:t> de transport. </a:t>
            </a:r>
            <a:r>
              <a:rPr lang="fr-FR" sz="1100" dirty="0" err="1">
                <a:latin typeface="Cambria" pitchFamily="18" charset="0"/>
              </a:rPr>
              <a:t>Totodata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ei</a:t>
            </a:r>
            <a:r>
              <a:rPr lang="fr-FR" sz="1100" dirty="0">
                <a:latin typeface="Cambria" pitchFamily="18" charset="0"/>
              </a:rPr>
              <a:t> vor </a:t>
            </a:r>
            <a:r>
              <a:rPr lang="fr-FR" sz="1100" dirty="0" err="1">
                <a:latin typeface="Cambria" pitchFamily="18" charset="0"/>
              </a:rPr>
              <a:t>ghida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turistii</a:t>
            </a:r>
            <a:r>
              <a:rPr lang="fr-FR" sz="1100" dirty="0">
                <a:latin typeface="Cambria" pitchFamily="18" charset="0"/>
              </a:rPr>
              <a:t> in </a:t>
            </a:r>
            <a:r>
              <a:rPr lang="fr-FR" sz="1100" dirty="0" err="1">
                <a:latin typeface="Cambria" pitchFamily="18" charset="0"/>
              </a:rPr>
              <a:t>drumetii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sau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vizitarea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zonei</a:t>
            </a:r>
            <a:r>
              <a:rPr lang="fr-FR" sz="1100" dirty="0">
                <a:latin typeface="Cambria" pitchFamily="18" charset="0"/>
              </a:rPr>
              <a:t>, se vor </a:t>
            </a:r>
            <a:r>
              <a:rPr lang="fr-FR" sz="1100" dirty="0" err="1">
                <a:latin typeface="Cambria" pitchFamily="18" charset="0"/>
              </a:rPr>
              <a:t>ocupa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intretinerea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turistilor</a:t>
            </a:r>
            <a:r>
              <a:rPr lang="fr-FR" sz="1100" dirty="0">
                <a:latin typeface="Cambria" pitchFamily="18" charset="0"/>
              </a:rPr>
              <a:t> (foc de </a:t>
            </a:r>
            <a:r>
              <a:rPr lang="fr-FR" sz="1100" dirty="0" err="1">
                <a:latin typeface="Cambria" pitchFamily="18" charset="0"/>
              </a:rPr>
              <a:t>tabara</a:t>
            </a:r>
            <a:r>
              <a:rPr lang="fr-FR" sz="1100" dirty="0">
                <a:latin typeface="Cambria" pitchFamily="18" charset="0"/>
              </a:rPr>
              <a:t>, </a:t>
            </a:r>
            <a:r>
              <a:rPr lang="fr-FR" sz="1100" dirty="0" err="1">
                <a:latin typeface="Cambria" pitchFamily="18" charset="0"/>
              </a:rPr>
              <a:t>olarit</a:t>
            </a:r>
            <a:r>
              <a:rPr lang="fr-FR" sz="1100" dirty="0">
                <a:latin typeface="Cambria" pitchFamily="18" charset="0"/>
              </a:rPr>
              <a:t>, </a:t>
            </a:r>
            <a:r>
              <a:rPr lang="fr-FR" sz="1100" dirty="0" err="1">
                <a:latin typeface="Cambria" pitchFamily="18" charset="0"/>
              </a:rPr>
              <a:t>tabara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creativa</a:t>
            </a:r>
            <a:r>
              <a:rPr lang="fr-FR" sz="1100" dirty="0">
                <a:latin typeface="Cambria" pitchFamily="18" charset="0"/>
              </a:rPr>
              <a:t>- </a:t>
            </a:r>
            <a:r>
              <a:rPr lang="fr-FR" sz="1100" dirty="0" err="1">
                <a:latin typeface="Cambria" pitchFamily="18" charset="0"/>
              </a:rPr>
              <a:t>pictura</a:t>
            </a:r>
            <a:r>
              <a:rPr lang="fr-FR" sz="1100" dirty="0">
                <a:latin typeface="Cambria" pitchFamily="18" charset="0"/>
              </a:rPr>
              <a:t> etc.). </a:t>
            </a:r>
          </a:p>
          <a:p>
            <a:pPr algn="just"/>
            <a:endParaRPr lang="fr-FR" sz="1100" dirty="0">
              <a:latin typeface="Cambria" pitchFamily="18" charset="0"/>
            </a:endParaRPr>
          </a:p>
          <a:p>
            <a:pPr algn="just"/>
            <a:r>
              <a:rPr lang="fr-FR" sz="1100" dirty="0" err="1">
                <a:latin typeface="Cambria" pitchFamily="18" charset="0"/>
              </a:rPr>
              <a:t>Astfel</a:t>
            </a:r>
            <a:r>
              <a:rPr lang="fr-FR" sz="1100" dirty="0">
                <a:latin typeface="Cambria" pitchFamily="18" charset="0"/>
              </a:rPr>
              <a:t> in </a:t>
            </a:r>
            <a:r>
              <a:rPr lang="fr-FR" sz="1100" dirty="0" err="1">
                <a:latin typeface="Cambria" pitchFamily="18" charset="0"/>
              </a:rPr>
              <a:t>functie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numarul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clienti</a:t>
            </a:r>
            <a:r>
              <a:rPr lang="fr-FR" sz="1100" dirty="0">
                <a:latin typeface="Cambria" pitchFamily="18" charset="0"/>
              </a:rPr>
              <a:t>  vor fi </a:t>
            </a:r>
            <a:r>
              <a:rPr lang="fr-FR" sz="1100" dirty="0" err="1">
                <a:latin typeface="Cambria" pitchFamily="18" charset="0"/>
              </a:rPr>
              <a:t>colaborari</a:t>
            </a:r>
            <a:r>
              <a:rPr lang="fr-FR" sz="1100" dirty="0">
                <a:latin typeface="Cambria" pitchFamily="18" charset="0"/>
              </a:rPr>
              <a:t>  </a:t>
            </a:r>
            <a:r>
              <a:rPr lang="fr-FR" sz="1100" dirty="0" err="1">
                <a:latin typeface="Cambria" pitchFamily="18" charset="0"/>
              </a:rPr>
              <a:t>cu</a:t>
            </a:r>
            <a:r>
              <a:rPr lang="fr-FR" sz="1100" dirty="0">
                <a:latin typeface="Cambria" pitchFamily="18" charset="0"/>
              </a:rPr>
              <a:t>  :</a:t>
            </a:r>
          </a:p>
          <a:p>
            <a:pPr algn="just"/>
            <a:r>
              <a:rPr lang="fr-FR" sz="1100" dirty="0">
                <a:latin typeface="Cambria" pitchFamily="18" charset="0"/>
              </a:rPr>
              <a:t>* </a:t>
            </a:r>
            <a:r>
              <a:rPr lang="fr-FR" sz="1100" dirty="0" err="1">
                <a:latin typeface="Cambria" pitchFamily="18" charset="0"/>
              </a:rPr>
              <a:t>ghizii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turism</a:t>
            </a:r>
            <a:r>
              <a:rPr lang="fr-FR" sz="1100" dirty="0">
                <a:latin typeface="Cambria" pitchFamily="18" charset="0"/>
              </a:rPr>
              <a:t> local  vor fi </a:t>
            </a:r>
            <a:r>
              <a:rPr lang="fr-FR" sz="1100" dirty="0" err="1">
                <a:latin typeface="Cambria" pitchFamily="18" charset="0"/>
              </a:rPr>
              <a:t>solicitati</a:t>
            </a:r>
            <a:r>
              <a:rPr lang="fr-FR" sz="1100" dirty="0">
                <a:latin typeface="Cambria" pitchFamily="18" charset="0"/>
              </a:rPr>
              <a:t> si </a:t>
            </a:r>
            <a:r>
              <a:rPr lang="fr-FR" sz="1100" dirty="0" err="1">
                <a:latin typeface="Cambria" pitchFamily="18" charset="0"/>
              </a:rPr>
              <a:t>societatea</a:t>
            </a:r>
            <a:r>
              <a:rPr lang="fr-FR" sz="1100" dirty="0">
                <a:latin typeface="Cambria" pitchFamily="18" charset="0"/>
              </a:rPr>
              <a:t> va </a:t>
            </a:r>
            <a:r>
              <a:rPr lang="fr-FR" sz="1100" dirty="0" err="1">
                <a:latin typeface="Cambria" pitchFamily="18" charset="0"/>
              </a:rPr>
              <a:t>intocmi</a:t>
            </a:r>
            <a:r>
              <a:rPr lang="fr-FR" sz="1100" dirty="0">
                <a:latin typeface="Cambria" pitchFamily="18" charset="0"/>
              </a:rPr>
              <a:t> contracte de </a:t>
            </a:r>
            <a:r>
              <a:rPr lang="fr-FR" sz="1100" dirty="0" err="1">
                <a:latin typeface="Cambria" pitchFamily="18" charset="0"/>
              </a:rPr>
              <a:t>prestari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servicii</a:t>
            </a:r>
            <a:r>
              <a:rPr lang="fr-FR" sz="1100" dirty="0">
                <a:latin typeface="Cambria" pitchFamily="18" charset="0"/>
              </a:rPr>
              <a:t> , </a:t>
            </a:r>
            <a:r>
              <a:rPr lang="fr-FR" sz="1100" dirty="0" err="1">
                <a:latin typeface="Cambria" pitchFamily="18" charset="0"/>
              </a:rPr>
              <a:t>separate</a:t>
            </a:r>
            <a:r>
              <a:rPr lang="fr-FR" sz="1100" dirty="0">
                <a:latin typeface="Cambria" pitchFamily="18" charset="0"/>
              </a:rPr>
              <a:t>, </a:t>
            </a:r>
            <a:r>
              <a:rPr lang="fr-FR" sz="1100" dirty="0" err="1">
                <a:latin typeface="Cambria" pitchFamily="18" charset="0"/>
              </a:rPr>
              <a:t>fara</a:t>
            </a:r>
            <a:r>
              <a:rPr lang="fr-FR" sz="1100" dirty="0">
                <a:latin typeface="Cambria" pitchFamily="18" charset="0"/>
              </a:rPr>
              <a:t> ca </a:t>
            </a:r>
            <a:r>
              <a:rPr lang="fr-FR" sz="1100" dirty="0" err="1">
                <a:latin typeface="Cambria" pitchFamily="18" charset="0"/>
              </a:rPr>
              <a:t>acestia</a:t>
            </a:r>
            <a:r>
              <a:rPr lang="fr-FR" sz="1100" dirty="0">
                <a:latin typeface="Cambria" pitchFamily="18" charset="0"/>
              </a:rPr>
              <a:t> sa fie direct </a:t>
            </a:r>
            <a:r>
              <a:rPr lang="fr-FR" sz="1100" dirty="0" err="1">
                <a:latin typeface="Cambria" pitchFamily="18" charset="0"/>
              </a:rPr>
              <a:t>angajati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pe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firma</a:t>
            </a:r>
            <a:r>
              <a:rPr lang="fr-FR" sz="1100" dirty="0">
                <a:latin typeface="Cambria" pitchFamily="18" charset="0"/>
              </a:rPr>
              <a:t>. , </a:t>
            </a:r>
            <a:r>
              <a:rPr lang="fr-FR" sz="1100" dirty="0" err="1">
                <a:latin typeface="Cambria" pitchFamily="18" charset="0"/>
              </a:rPr>
              <a:t>clasificati</a:t>
            </a:r>
            <a:r>
              <a:rPr lang="fr-FR" sz="1100" dirty="0">
                <a:latin typeface="Cambria" pitchFamily="18" charset="0"/>
              </a:rPr>
              <a:t> COR 511301 </a:t>
            </a:r>
            <a:r>
              <a:rPr lang="fr-FR" sz="1100" dirty="0" err="1">
                <a:latin typeface="Cambria" pitchFamily="18" charset="0"/>
              </a:rPr>
              <a:t>sau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prin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colaborare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cu</a:t>
            </a:r>
            <a:r>
              <a:rPr lang="fr-FR" sz="1100" dirty="0">
                <a:latin typeface="Cambria" pitchFamily="18" charset="0"/>
              </a:rPr>
              <a:t>  </a:t>
            </a:r>
            <a:r>
              <a:rPr lang="fr-FR" sz="1100" dirty="0" err="1">
                <a:latin typeface="Cambria" pitchFamily="18" charset="0"/>
              </a:rPr>
              <a:t>agentii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turism</a:t>
            </a:r>
            <a:r>
              <a:rPr lang="fr-FR" sz="1100" dirty="0">
                <a:latin typeface="Cambria" pitchFamily="18" charset="0"/>
              </a:rPr>
              <a:t> Cod CAEN 791- </a:t>
            </a:r>
            <a:r>
              <a:rPr lang="fr-FR" sz="1100" dirty="0" err="1">
                <a:latin typeface="Cambria" pitchFamily="18" charset="0"/>
              </a:rPr>
              <a:t>Activitati</a:t>
            </a:r>
            <a:r>
              <a:rPr lang="fr-FR" sz="1100" dirty="0">
                <a:latin typeface="Cambria" pitchFamily="18" charset="0"/>
              </a:rPr>
              <a:t> ale </a:t>
            </a:r>
            <a:r>
              <a:rPr lang="fr-FR" sz="1100" dirty="0" err="1">
                <a:latin typeface="Cambria" pitchFamily="18" charset="0"/>
              </a:rPr>
              <a:t>agentiilor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turism</a:t>
            </a:r>
            <a:r>
              <a:rPr lang="fr-FR" sz="1100" dirty="0">
                <a:latin typeface="Cambria" pitchFamily="18" charset="0"/>
              </a:rPr>
              <a:t>.</a:t>
            </a:r>
          </a:p>
          <a:p>
            <a:pPr algn="just"/>
            <a:endParaRPr lang="fr-FR" sz="1100" dirty="0">
              <a:latin typeface="Cambria" pitchFamily="18" charset="0"/>
            </a:endParaRPr>
          </a:p>
          <a:p>
            <a:pPr algn="just"/>
            <a:r>
              <a:rPr lang="fr-FR" sz="1100" dirty="0">
                <a:latin typeface="Cambria" pitchFamily="18" charset="0"/>
              </a:rPr>
              <a:t>* firme </a:t>
            </a:r>
            <a:r>
              <a:rPr lang="fr-FR" sz="1100" dirty="0" err="1">
                <a:latin typeface="Cambria" pitchFamily="18" charset="0"/>
              </a:rPr>
              <a:t>avand</a:t>
            </a:r>
            <a:r>
              <a:rPr lang="fr-FR" sz="1100" dirty="0">
                <a:latin typeface="Cambria" pitchFamily="18" charset="0"/>
              </a:rPr>
              <a:t> ca </a:t>
            </a:r>
            <a:r>
              <a:rPr lang="fr-FR" sz="1100" dirty="0" err="1">
                <a:latin typeface="Cambria" pitchFamily="18" charset="0"/>
              </a:rPr>
              <a:t>obiect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activitate</a:t>
            </a:r>
            <a:r>
              <a:rPr lang="fr-FR" sz="1100" dirty="0">
                <a:latin typeface="Cambria" pitchFamily="18" charset="0"/>
              </a:rPr>
              <a:t> </a:t>
            </a:r>
            <a:r>
              <a:rPr lang="fr-FR" sz="1100" dirty="0" err="1">
                <a:latin typeface="Cambria" pitchFamily="18" charset="0"/>
              </a:rPr>
              <a:t>inchirierea</a:t>
            </a:r>
            <a:r>
              <a:rPr lang="fr-FR" sz="1100" dirty="0">
                <a:latin typeface="Cambria" pitchFamily="18" charset="0"/>
              </a:rPr>
              <a:t> de </a:t>
            </a:r>
            <a:r>
              <a:rPr lang="fr-FR" sz="1100" dirty="0" err="1">
                <a:latin typeface="Cambria" pitchFamily="18" charset="0"/>
              </a:rPr>
              <a:t>rulote</a:t>
            </a:r>
            <a:r>
              <a:rPr lang="fr-FR" sz="1100" dirty="0">
                <a:latin typeface="Cambria" pitchFamily="18" charset="0"/>
              </a:rPr>
              <a:t>,  </a:t>
            </a:r>
            <a:r>
              <a:rPr lang="fr-FR" sz="1100" dirty="0" err="1">
                <a:latin typeface="Cambria" pitchFamily="18" charset="0"/>
              </a:rPr>
              <a:t>cu</a:t>
            </a:r>
            <a:r>
              <a:rPr lang="fr-FR" sz="1100" dirty="0">
                <a:latin typeface="Cambria" pitchFamily="18" charset="0"/>
              </a:rPr>
              <a:t> Cod CAEN 7739-</a:t>
            </a:r>
            <a:r>
              <a:rPr lang="fr-FR" sz="1100" i="1" dirty="0">
                <a:latin typeface="Cambria" pitchFamily="18" charset="0"/>
              </a:rPr>
              <a:t>Activitati de </a:t>
            </a:r>
            <a:r>
              <a:rPr lang="fr-FR" sz="1100" i="1" dirty="0" err="1">
                <a:latin typeface="Cambria" pitchFamily="18" charset="0"/>
              </a:rPr>
              <a:t>inchirierea</a:t>
            </a:r>
            <a:r>
              <a:rPr lang="fr-FR" sz="1100" i="1" dirty="0">
                <a:latin typeface="Cambria" pitchFamily="18" charset="0"/>
              </a:rPr>
              <a:t> si leasing </a:t>
            </a:r>
            <a:r>
              <a:rPr lang="fr-FR" sz="1100" i="1" dirty="0" err="1">
                <a:latin typeface="Cambria" pitchFamily="18" charset="0"/>
              </a:rPr>
              <a:t>cu</a:t>
            </a:r>
            <a:r>
              <a:rPr lang="fr-FR" sz="1100" i="1" dirty="0">
                <a:latin typeface="Cambria" pitchFamily="18" charset="0"/>
              </a:rPr>
              <a:t> </a:t>
            </a:r>
            <a:r>
              <a:rPr lang="fr-FR" sz="1100" i="1" dirty="0" err="1">
                <a:latin typeface="Cambria" pitchFamily="18" charset="0"/>
              </a:rPr>
              <a:t>alte</a:t>
            </a:r>
            <a:r>
              <a:rPr lang="fr-FR" sz="1100" i="1" dirty="0">
                <a:latin typeface="Cambria" pitchFamily="18" charset="0"/>
              </a:rPr>
              <a:t> </a:t>
            </a:r>
            <a:r>
              <a:rPr lang="fr-FR" sz="1100" i="1" dirty="0" err="1">
                <a:latin typeface="Cambria" pitchFamily="18" charset="0"/>
              </a:rPr>
              <a:t>masini</a:t>
            </a:r>
            <a:r>
              <a:rPr lang="fr-FR" sz="1100" i="1" dirty="0">
                <a:latin typeface="Cambria" pitchFamily="18" charset="0"/>
              </a:rPr>
              <a:t>, </a:t>
            </a:r>
            <a:r>
              <a:rPr lang="fr-FR" sz="1100" i="1" dirty="0" err="1">
                <a:latin typeface="Cambria" pitchFamily="18" charset="0"/>
              </a:rPr>
              <a:t>echipamente</a:t>
            </a:r>
            <a:r>
              <a:rPr lang="fr-FR" sz="1100" i="1" dirty="0">
                <a:latin typeface="Cambria" pitchFamily="18" charset="0"/>
              </a:rPr>
              <a:t> si </a:t>
            </a:r>
            <a:r>
              <a:rPr lang="fr-FR" sz="1100" i="1" dirty="0" err="1">
                <a:latin typeface="Cambria" pitchFamily="18" charset="0"/>
              </a:rPr>
              <a:t>bunuri</a:t>
            </a:r>
            <a:r>
              <a:rPr lang="fr-FR" sz="1100" i="1" dirty="0">
                <a:latin typeface="Cambria" pitchFamily="18" charset="0"/>
              </a:rPr>
              <a:t> </a:t>
            </a:r>
            <a:r>
              <a:rPr lang="fr-FR" sz="1100" i="1" dirty="0" err="1">
                <a:latin typeface="Cambria" pitchFamily="18" charset="0"/>
              </a:rPr>
              <a:t>tangibile</a:t>
            </a:r>
            <a:r>
              <a:rPr lang="fr-FR" sz="1100" i="1" dirty="0">
                <a:latin typeface="Cambria" pitchFamily="18" charset="0"/>
              </a:rPr>
              <a:t> </a:t>
            </a:r>
            <a:r>
              <a:rPr lang="fr-FR" sz="1100" i="1" dirty="0" err="1">
                <a:latin typeface="Cambria" pitchFamily="18" charset="0"/>
              </a:rPr>
              <a:t>n.c.a</a:t>
            </a:r>
            <a:r>
              <a:rPr lang="fr-FR" sz="1100" i="1" dirty="0">
                <a:latin typeface="Cambria" pitchFamily="18" charset="0"/>
              </a:rPr>
              <a:t>.</a:t>
            </a:r>
            <a:r>
              <a:rPr lang="fr-FR" sz="1100" dirty="0">
                <a:latin typeface="Cambria" pitchFamily="18" charset="0"/>
              </a:rPr>
              <a:t>  – </a:t>
            </a:r>
            <a:r>
              <a:rPr lang="fr-FR" sz="1100" dirty="0" err="1">
                <a:latin typeface="Cambria" pitchFamily="18" charset="0"/>
              </a:rPr>
              <a:t>neclasificat</a:t>
            </a:r>
            <a:r>
              <a:rPr lang="fr-FR" sz="1100" dirty="0">
                <a:latin typeface="Cambria" pitchFamily="18" charset="0"/>
              </a:rPr>
              <a:t> in </a:t>
            </a:r>
            <a:r>
              <a:rPr lang="fr-FR" sz="1100" dirty="0" err="1">
                <a:latin typeface="Cambria" pitchFamily="18" charset="0"/>
              </a:rPr>
              <a:t>alta</a:t>
            </a:r>
            <a:r>
              <a:rPr lang="fr-FR" sz="1100" dirty="0">
                <a:latin typeface="Cambria" pitchFamily="18" charset="0"/>
              </a:rPr>
              <a:t> parte, </a:t>
            </a:r>
          </a:p>
          <a:p>
            <a:endParaRPr lang="es-ES" sz="1100" dirty="0">
              <a:latin typeface="Cambria" pitchFamily="18" charset="0"/>
            </a:endParaRPr>
          </a:p>
          <a:p>
            <a:pPr algn="just"/>
            <a:r>
              <a:rPr lang="es-ES" sz="1100" b="1" dirty="0" err="1">
                <a:latin typeface="Cambria" pitchFamily="18" charset="0"/>
              </a:rPr>
              <a:t>Afacerea</a:t>
            </a:r>
            <a:r>
              <a:rPr lang="es-ES" sz="1100" b="1" dirty="0">
                <a:latin typeface="Cambria" pitchFamily="18" charset="0"/>
              </a:rPr>
              <a:t> </a:t>
            </a:r>
            <a:r>
              <a:rPr lang="es-ES" sz="1100" b="1" dirty="0" err="1">
                <a:latin typeface="Cambria" pitchFamily="18" charset="0"/>
              </a:rPr>
              <a:t>noastr</a:t>
            </a:r>
            <a:r>
              <a:rPr lang="ro-RO" sz="1100" b="1" dirty="0">
                <a:latin typeface="Cambria" pitchFamily="18" charset="0"/>
              </a:rPr>
              <a:t>ă</a:t>
            </a:r>
            <a:r>
              <a:rPr lang="en-US" sz="1100" b="1" dirty="0">
                <a:latin typeface="Cambria" pitchFamily="18" charset="0"/>
              </a:rPr>
              <a:t> </a:t>
            </a:r>
            <a:r>
              <a:rPr lang="ro-RO" sz="1100" b="1" dirty="0">
                <a:latin typeface="Cambria" pitchFamily="18" charset="0"/>
              </a:rPr>
              <a:t> este una de inchiriere a  spatiilor de parcare a rulotelor și prin aceasta încercăm să promovăm mișcarea în aer liber și evadarea din traficul cotidian aglomerat, care marchează existența tuturor.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2182">
        <p14:prism isInverted="1"/>
      </p:transition>
    </mc:Choice>
    <mc:Fallback xmlns="">
      <p:transition spd="slow" advClick="0" advTm="2218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227013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" y="847801"/>
            <a:ext cx="7386638" cy="4497387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u="sng" dirty="0">
                <a:solidFill>
                  <a:srgbClr val="92D050"/>
                </a:solidFill>
                <a:latin typeface="Cambria" pitchFamily="18" charset="0"/>
              </a:rPr>
              <a:t>4, DESCRIEREA  SERVICIILOR PRESTATE CATRE CLIENTI</a:t>
            </a:r>
            <a:endParaRPr lang="en-US" sz="800" b="1" u="sng" dirty="0">
              <a:solidFill>
                <a:srgbClr val="92D05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4800" b="1" dirty="0" err="1">
                <a:latin typeface="Cambria" pitchFamily="18" charset="0"/>
              </a:rPr>
              <a:t>Serviciul</a:t>
            </a:r>
            <a:r>
              <a:rPr lang="fr-FR" sz="4800" b="1" dirty="0">
                <a:latin typeface="Cambria" pitchFamily="18" charset="0"/>
              </a:rPr>
              <a:t> de </a:t>
            </a:r>
            <a:r>
              <a:rPr lang="fr-FR" sz="4800" b="1" dirty="0" err="1">
                <a:latin typeface="Cambria" pitchFamily="18" charset="0"/>
              </a:rPr>
              <a:t>baza</a:t>
            </a:r>
            <a:r>
              <a:rPr lang="fr-FR" sz="4800" b="1" dirty="0">
                <a:latin typeface="Cambria" pitchFamily="18" charset="0"/>
              </a:rPr>
              <a:t>  </a:t>
            </a:r>
            <a:r>
              <a:rPr lang="fr-FR" sz="4800" b="1" dirty="0" err="1">
                <a:latin typeface="Cambria" pitchFamily="18" charset="0"/>
              </a:rPr>
              <a:t>prestat</a:t>
            </a:r>
            <a:r>
              <a:rPr lang="fr-FR" sz="4800" b="1" dirty="0">
                <a:latin typeface="Cambria" pitchFamily="18" charset="0"/>
              </a:rPr>
              <a:t>:  </a:t>
            </a:r>
            <a:r>
              <a:rPr lang="fr-FR" sz="4800" b="1" dirty="0" err="1">
                <a:latin typeface="Cambria" pitchFamily="18" charset="0"/>
              </a:rPr>
              <a:t>inchiriere</a:t>
            </a:r>
            <a:r>
              <a:rPr lang="fr-FR" sz="4800" b="1" dirty="0">
                <a:latin typeface="Cambria" pitchFamily="18" charset="0"/>
              </a:rPr>
              <a:t> </a:t>
            </a:r>
            <a:r>
              <a:rPr lang="fr-FR" sz="4800" b="1" dirty="0" err="1">
                <a:latin typeface="Cambria" pitchFamily="18" charset="0"/>
              </a:rPr>
              <a:t>spatii</a:t>
            </a:r>
            <a:r>
              <a:rPr lang="fr-FR" sz="4800" b="1" dirty="0">
                <a:latin typeface="Cambria" pitchFamily="18" charset="0"/>
              </a:rPr>
              <a:t> </a:t>
            </a:r>
            <a:r>
              <a:rPr lang="fr-FR" sz="4800" b="1" dirty="0" err="1">
                <a:latin typeface="Cambria" pitchFamily="18" charset="0"/>
              </a:rPr>
              <a:t>pentru</a:t>
            </a:r>
            <a:r>
              <a:rPr lang="fr-FR" sz="4800" b="1" dirty="0">
                <a:latin typeface="Cambria" pitchFamily="18" charset="0"/>
              </a:rPr>
              <a:t> </a:t>
            </a:r>
            <a:r>
              <a:rPr lang="fr-FR" sz="4800" b="1" dirty="0" err="1">
                <a:latin typeface="Cambria" pitchFamily="18" charset="0"/>
              </a:rPr>
              <a:t>campare</a:t>
            </a:r>
            <a:r>
              <a:rPr lang="fr-FR" sz="4800" b="1" dirty="0">
                <a:latin typeface="Cambria" pitchFamily="18" charset="0"/>
              </a:rPr>
              <a:t>, in parc </a:t>
            </a:r>
            <a:r>
              <a:rPr lang="fr-FR" sz="4800" b="1" dirty="0" err="1">
                <a:latin typeface="Cambria" pitchFamily="18" charset="0"/>
              </a:rPr>
              <a:t>special</a:t>
            </a:r>
            <a:r>
              <a:rPr lang="fr-FR" sz="4800" b="1" dirty="0">
                <a:latin typeface="Cambria" pitchFamily="18" charset="0"/>
              </a:rPr>
              <a:t> </a:t>
            </a:r>
            <a:r>
              <a:rPr lang="fr-FR" sz="4800" b="1" dirty="0" err="1">
                <a:latin typeface="Cambria" pitchFamily="18" charset="0"/>
              </a:rPr>
              <a:t>amenajat</a:t>
            </a:r>
            <a:r>
              <a:rPr lang="fr-FR" sz="4800" b="1" dirty="0">
                <a:latin typeface="Cambria" pitchFamily="18" charset="0"/>
              </a:rPr>
              <a:t> </a:t>
            </a:r>
            <a:r>
              <a:rPr lang="fr-FR" sz="4800" b="1" dirty="0" err="1">
                <a:latin typeface="Cambria" pitchFamily="18" charset="0"/>
              </a:rPr>
              <a:t>pentru</a:t>
            </a:r>
            <a:r>
              <a:rPr lang="fr-FR" sz="4800" b="1" dirty="0">
                <a:latin typeface="Cambria" pitchFamily="18" charset="0"/>
              </a:rPr>
              <a:t> </a:t>
            </a:r>
            <a:r>
              <a:rPr lang="fr-FR" sz="4800" b="1" dirty="0" err="1">
                <a:latin typeface="Cambria" pitchFamily="18" charset="0"/>
              </a:rPr>
              <a:t>campare</a:t>
            </a:r>
            <a:r>
              <a:rPr lang="fr-FR" sz="4800" b="1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endParaRPr lang="fr-FR" sz="4800" dirty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4800" b="1" dirty="0" err="1">
                <a:latin typeface="Cambria" pitchFamily="18" charset="0"/>
              </a:rPr>
              <a:t>Servicii</a:t>
            </a:r>
            <a:r>
              <a:rPr lang="fr-FR" sz="4800" b="1" dirty="0">
                <a:latin typeface="Cambria" pitchFamily="18" charset="0"/>
              </a:rPr>
              <a:t> </a:t>
            </a:r>
            <a:r>
              <a:rPr lang="fr-FR" sz="4800" b="1" dirty="0" err="1">
                <a:latin typeface="Cambria" pitchFamily="18" charset="0"/>
              </a:rPr>
              <a:t>suplimentare</a:t>
            </a:r>
            <a:r>
              <a:rPr lang="fr-FR" sz="4800" b="1" dirty="0">
                <a:latin typeface="Cambria" pitchFamily="18" charset="0"/>
              </a:rPr>
              <a:t>. S</a:t>
            </a:r>
            <a:r>
              <a:rPr lang="fr-FR" sz="4800" dirty="0">
                <a:latin typeface="Cambria" pitchFamily="18" charset="0"/>
              </a:rPr>
              <a:t>e pot </a:t>
            </a:r>
            <a:r>
              <a:rPr lang="fr-FR" sz="4800" dirty="0" err="1">
                <a:latin typeface="Cambria" pitchFamily="18" charset="0"/>
              </a:rPr>
              <a:t>oferi</a:t>
            </a:r>
            <a:r>
              <a:rPr lang="fr-FR" sz="4800" dirty="0">
                <a:latin typeface="Cambria" pitchFamily="18" charset="0"/>
              </a:rPr>
              <a:t> </a:t>
            </a:r>
            <a:r>
              <a:rPr lang="fr-FR" sz="4800" dirty="0" err="1">
                <a:latin typeface="Cambria" pitchFamily="18" charset="0"/>
              </a:rPr>
              <a:t>următoarele</a:t>
            </a:r>
            <a:r>
              <a:rPr lang="fr-FR" sz="4800" dirty="0">
                <a:latin typeface="Cambria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endParaRPr lang="fr-FR" sz="4800" b="1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fr-FR" sz="4800" b="1" dirty="0" err="1">
                <a:latin typeface="Cambria" pitchFamily="18" charset="0"/>
              </a:rPr>
              <a:t>Servicii</a:t>
            </a:r>
            <a:r>
              <a:rPr lang="fr-FR" sz="4800" b="1" dirty="0">
                <a:latin typeface="Cambria" pitchFamily="18" charset="0"/>
              </a:rPr>
              <a:t> utile:</a:t>
            </a:r>
            <a:endParaRPr lang="fr-FR" sz="4800" dirty="0">
              <a:latin typeface="Cambria" pitchFamily="18" charset="0"/>
            </a:endParaRPr>
          </a:p>
          <a:p>
            <a:pPr marL="720000" lvl="0">
              <a:buFont typeface="Wingdings" pitchFamily="2" charset="2"/>
              <a:buChar char="ü"/>
            </a:pPr>
            <a:r>
              <a:rPr lang="fr-FR" sz="4800" dirty="0" err="1">
                <a:latin typeface="Cambria" pitchFamily="18" charset="0"/>
              </a:rPr>
              <a:t>servicii</a:t>
            </a:r>
            <a:r>
              <a:rPr lang="fr-FR" sz="4800" dirty="0">
                <a:latin typeface="Cambria" pitchFamily="18" charset="0"/>
              </a:rPr>
              <a:t> de posta, </a:t>
            </a:r>
            <a:r>
              <a:rPr lang="fr-FR" sz="4800" dirty="0" err="1">
                <a:latin typeface="Cambria" pitchFamily="18" charset="0"/>
              </a:rPr>
              <a:t>telecomunicatii</a:t>
            </a:r>
            <a:r>
              <a:rPr lang="fr-FR" sz="4800" dirty="0">
                <a:latin typeface="Cambria" pitchFamily="18" charset="0"/>
              </a:rPr>
              <a:t>, internet si </a:t>
            </a:r>
            <a:r>
              <a:rPr lang="fr-FR" sz="4800" dirty="0" err="1">
                <a:latin typeface="Cambria" pitchFamily="18" charset="0"/>
              </a:rPr>
              <a:t>publicitate</a:t>
            </a:r>
            <a:r>
              <a:rPr lang="fr-FR" sz="4800" dirty="0">
                <a:latin typeface="Cambria" pitchFamily="18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endParaRPr lang="fr-FR" sz="4800" b="1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fr-FR" sz="4800" b="1" dirty="0" err="1">
                <a:latin typeface="Cambria" pitchFamily="18" charset="0"/>
              </a:rPr>
              <a:t>Servicii</a:t>
            </a:r>
            <a:r>
              <a:rPr lang="fr-FR" sz="4800" b="1" dirty="0">
                <a:latin typeface="Cambria" pitchFamily="18" charset="0"/>
              </a:rPr>
              <a:t> de </a:t>
            </a:r>
            <a:r>
              <a:rPr lang="fr-FR" sz="4800" b="1" dirty="0" err="1">
                <a:latin typeface="Cambria" pitchFamily="18" charset="0"/>
              </a:rPr>
              <a:t>completare</a:t>
            </a:r>
            <a:r>
              <a:rPr lang="fr-FR" sz="4800" b="1" dirty="0">
                <a:latin typeface="Cambria" pitchFamily="18" charset="0"/>
              </a:rPr>
              <a:t> a </a:t>
            </a:r>
            <a:r>
              <a:rPr lang="fr-FR" sz="4800" b="1" dirty="0" err="1">
                <a:latin typeface="Cambria" pitchFamily="18" charset="0"/>
              </a:rPr>
              <a:t>confortului</a:t>
            </a:r>
            <a:r>
              <a:rPr lang="fr-FR" sz="4800" b="1" dirty="0">
                <a:latin typeface="Cambria" pitchFamily="18" charset="0"/>
              </a:rPr>
              <a:t>:</a:t>
            </a:r>
            <a:endParaRPr lang="fr-FR" sz="4800" dirty="0">
              <a:latin typeface="Cambria" pitchFamily="18" charset="0"/>
            </a:endParaRPr>
          </a:p>
          <a:p>
            <a:pPr marL="720000" lvl="0">
              <a:buFont typeface="Wingdings" pitchFamily="2" charset="2"/>
              <a:buChar char="ü"/>
            </a:pPr>
            <a:r>
              <a:rPr lang="fr-FR" sz="4800" dirty="0" err="1">
                <a:latin typeface="Cambria" pitchFamily="18" charset="0"/>
              </a:rPr>
              <a:t>inchirieri</a:t>
            </a:r>
            <a:r>
              <a:rPr lang="fr-FR" sz="4800" dirty="0">
                <a:latin typeface="Cambria" pitchFamily="18" charset="0"/>
              </a:rPr>
              <a:t> (</a:t>
            </a:r>
            <a:r>
              <a:rPr lang="fr-FR" sz="4800" dirty="0" err="1">
                <a:latin typeface="Cambria" pitchFamily="18" charset="0"/>
              </a:rPr>
              <a:t>aparate</a:t>
            </a:r>
            <a:r>
              <a:rPr lang="fr-FR" sz="4800" dirty="0">
                <a:latin typeface="Cambria" pitchFamily="18" charset="0"/>
              </a:rPr>
              <a:t> radio, </a:t>
            </a:r>
            <a:r>
              <a:rPr lang="fr-FR" sz="4800" dirty="0" err="1">
                <a:latin typeface="Cambria" pitchFamily="18" charset="0"/>
              </a:rPr>
              <a:t>frigidere</a:t>
            </a:r>
            <a:r>
              <a:rPr lang="fr-FR" sz="4800" dirty="0">
                <a:latin typeface="Cambria" pitchFamily="18" charset="0"/>
              </a:rPr>
              <a:t>, </a:t>
            </a:r>
            <a:r>
              <a:rPr lang="fr-FR" sz="4800" dirty="0" err="1">
                <a:latin typeface="Cambria" pitchFamily="18" charset="0"/>
              </a:rPr>
              <a:t>televizoare</a:t>
            </a:r>
            <a:r>
              <a:rPr lang="fr-FR" sz="4800" dirty="0">
                <a:latin typeface="Cambria" pitchFamily="18" charset="0"/>
              </a:rPr>
              <a:t>, </a:t>
            </a:r>
            <a:r>
              <a:rPr lang="fr-FR" sz="4800" dirty="0" err="1">
                <a:latin typeface="Cambria" pitchFamily="18" charset="0"/>
              </a:rPr>
              <a:t>rulote</a:t>
            </a:r>
            <a:r>
              <a:rPr lang="fr-FR" sz="4800" dirty="0">
                <a:latin typeface="Cambria" pitchFamily="18" charset="0"/>
              </a:rPr>
              <a:t>, etc.).</a:t>
            </a:r>
          </a:p>
          <a:p>
            <a:pPr lvl="0">
              <a:buFont typeface="Wingdings" pitchFamily="2" charset="2"/>
              <a:buChar char="v"/>
            </a:pPr>
            <a:endParaRPr lang="fr-FR" sz="4800" b="1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fr-FR" sz="4800" b="1" dirty="0" err="1">
                <a:latin typeface="Cambria" pitchFamily="18" charset="0"/>
              </a:rPr>
              <a:t>Servicii</a:t>
            </a:r>
            <a:r>
              <a:rPr lang="fr-FR" sz="4800" b="1" dirty="0">
                <a:latin typeface="Cambria" pitchFamily="18" charset="0"/>
              </a:rPr>
              <a:t> de </a:t>
            </a:r>
            <a:r>
              <a:rPr lang="fr-FR" sz="4800" b="1" dirty="0" err="1">
                <a:latin typeface="Cambria" pitchFamily="18" charset="0"/>
              </a:rPr>
              <a:t>agrement</a:t>
            </a:r>
            <a:r>
              <a:rPr lang="fr-FR" sz="4800" b="1" dirty="0">
                <a:latin typeface="Cambria" pitchFamily="18" charset="0"/>
              </a:rPr>
              <a:t>:</a:t>
            </a:r>
            <a:endParaRPr lang="fr-FR" sz="4800" dirty="0">
              <a:latin typeface="Cambria" pitchFamily="18" charset="0"/>
            </a:endParaRPr>
          </a:p>
          <a:p>
            <a:pPr marL="720000" lvl="0">
              <a:buFont typeface="Wingdings" pitchFamily="2" charset="2"/>
              <a:buChar char="ü"/>
            </a:pPr>
            <a:r>
              <a:rPr lang="fr-FR" sz="4800" dirty="0" err="1">
                <a:latin typeface="Cambria" pitchFamily="18" charset="0"/>
              </a:rPr>
              <a:t>servicii</a:t>
            </a:r>
            <a:r>
              <a:rPr lang="fr-FR" sz="4800" dirty="0">
                <a:latin typeface="Cambria" pitchFamily="18" charset="0"/>
              </a:rPr>
              <a:t> de sport (</a:t>
            </a:r>
            <a:r>
              <a:rPr lang="fr-FR" sz="4800" dirty="0" err="1">
                <a:latin typeface="Cambria" pitchFamily="18" charset="0"/>
              </a:rPr>
              <a:t>închirierea</a:t>
            </a:r>
            <a:r>
              <a:rPr lang="fr-FR" sz="4800" dirty="0">
                <a:latin typeface="Cambria" pitchFamily="18" charset="0"/>
              </a:rPr>
              <a:t> de </a:t>
            </a:r>
            <a:r>
              <a:rPr lang="fr-FR" sz="4800" dirty="0" err="1">
                <a:latin typeface="Cambria" pitchFamily="18" charset="0"/>
              </a:rPr>
              <a:t>biciclete</a:t>
            </a:r>
            <a:r>
              <a:rPr lang="fr-FR" sz="4800" dirty="0">
                <a:latin typeface="Cambria" pitchFamily="18" charset="0"/>
              </a:rPr>
              <a:t>, </a:t>
            </a:r>
            <a:r>
              <a:rPr lang="fr-FR" sz="4800" dirty="0" err="1">
                <a:latin typeface="Cambria" pitchFamily="18" charset="0"/>
              </a:rPr>
              <a:t>organizarea</a:t>
            </a:r>
            <a:r>
              <a:rPr lang="fr-FR" sz="4800" dirty="0">
                <a:latin typeface="Cambria" pitchFamily="18" charset="0"/>
              </a:rPr>
              <a:t> de </a:t>
            </a:r>
            <a:r>
              <a:rPr lang="fr-FR" sz="4800" dirty="0" err="1">
                <a:latin typeface="Cambria" pitchFamily="18" charset="0"/>
              </a:rPr>
              <a:t>excursii</a:t>
            </a:r>
            <a:r>
              <a:rPr lang="fr-FR" sz="4800" dirty="0">
                <a:latin typeface="Cambria" pitchFamily="18" charset="0"/>
              </a:rPr>
              <a:t>, </a:t>
            </a:r>
            <a:r>
              <a:rPr lang="fr-FR" sz="4800" dirty="0" err="1">
                <a:latin typeface="Cambria" pitchFamily="18" charset="0"/>
              </a:rPr>
              <a:t>amenajarea</a:t>
            </a:r>
            <a:r>
              <a:rPr lang="fr-FR" sz="4800" dirty="0">
                <a:latin typeface="Cambria" pitchFamily="18" charset="0"/>
              </a:rPr>
              <a:t> </a:t>
            </a:r>
            <a:r>
              <a:rPr lang="fr-FR" sz="4800" dirty="0" err="1">
                <a:latin typeface="Cambria" pitchFamily="18" charset="0"/>
              </a:rPr>
              <a:t>unor</a:t>
            </a:r>
            <a:r>
              <a:rPr lang="fr-FR" sz="4800" dirty="0">
                <a:latin typeface="Cambria" pitchFamily="18" charset="0"/>
              </a:rPr>
              <a:t> zone </a:t>
            </a:r>
            <a:r>
              <a:rPr lang="fr-FR" sz="4800" dirty="0" err="1">
                <a:latin typeface="Cambria" pitchFamily="18" charset="0"/>
              </a:rPr>
              <a:t>pentru</a:t>
            </a:r>
            <a:r>
              <a:rPr lang="fr-FR" sz="4800" dirty="0">
                <a:latin typeface="Cambria" pitchFamily="18" charset="0"/>
              </a:rPr>
              <a:t> </a:t>
            </a:r>
            <a:r>
              <a:rPr lang="fr-FR" sz="4800" dirty="0" err="1">
                <a:latin typeface="Cambria" pitchFamily="18" charset="0"/>
              </a:rPr>
              <a:t>practicarea</a:t>
            </a:r>
            <a:r>
              <a:rPr lang="fr-FR" sz="4800" dirty="0">
                <a:latin typeface="Cambria" pitchFamily="18" charset="0"/>
              </a:rPr>
              <a:t> </a:t>
            </a:r>
            <a:r>
              <a:rPr lang="fr-FR" sz="4800" dirty="0" err="1">
                <a:latin typeface="Cambria" pitchFamily="18" charset="0"/>
              </a:rPr>
              <a:t>sporturilor</a:t>
            </a:r>
            <a:r>
              <a:rPr lang="fr-FR" sz="4800" dirty="0">
                <a:latin typeface="Cambria" pitchFamily="18" charset="0"/>
              </a:rPr>
              <a:t> in </a:t>
            </a:r>
            <a:r>
              <a:rPr lang="fr-FR" sz="4800" dirty="0" err="1">
                <a:latin typeface="Cambria" pitchFamily="18" charset="0"/>
              </a:rPr>
              <a:t>aer</a:t>
            </a:r>
            <a:r>
              <a:rPr lang="fr-FR" sz="4800" dirty="0">
                <a:latin typeface="Cambria" pitchFamily="18" charset="0"/>
              </a:rPr>
              <a:t> liber: </a:t>
            </a:r>
            <a:r>
              <a:rPr lang="fr-FR" sz="4800" dirty="0" err="1">
                <a:latin typeface="Cambria" pitchFamily="18" charset="0"/>
              </a:rPr>
              <a:t>gimnastica</a:t>
            </a:r>
            <a:r>
              <a:rPr lang="fr-FR" sz="4800" dirty="0">
                <a:latin typeface="Cambria" pitchFamily="18" charset="0"/>
              </a:rPr>
              <a:t>, badminton, </a:t>
            </a:r>
            <a:r>
              <a:rPr lang="fr-FR" sz="4800" dirty="0" err="1">
                <a:latin typeface="Cambria" pitchFamily="18" charset="0"/>
              </a:rPr>
              <a:t>volei</a:t>
            </a:r>
            <a:r>
              <a:rPr lang="fr-FR" sz="4800" dirty="0">
                <a:latin typeface="Cambria" pitchFamily="18" charset="0"/>
              </a:rPr>
              <a:t>,  </a:t>
            </a:r>
            <a:r>
              <a:rPr lang="fr-FR" sz="4800" dirty="0" err="1">
                <a:latin typeface="Cambria" pitchFamily="18" charset="0"/>
              </a:rPr>
              <a:t>fotbal</a:t>
            </a:r>
            <a:r>
              <a:rPr lang="fr-FR" sz="4800" dirty="0">
                <a:latin typeface="Cambria" pitchFamily="18" charset="0"/>
              </a:rPr>
              <a:t>, minigolf etc.);</a:t>
            </a:r>
          </a:p>
          <a:p>
            <a:pPr marL="720000" lvl="0">
              <a:buFont typeface="Wingdings" pitchFamily="2" charset="2"/>
              <a:buChar char="ü"/>
            </a:pPr>
            <a:r>
              <a:rPr lang="fr-FR" sz="4800" dirty="0" err="1">
                <a:latin typeface="Cambria" pitchFamily="18" charset="0"/>
              </a:rPr>
              <a:t>drumetii</a:t>
            </a:r>
            <a:r>
              <a:rPr lang="fr-FR" sz="4800" dirty="0">
                <a:latin typeface="Cambria" pitchFamily="18" charset="0"/>
              </a:rPr>
              <a:t> si </a:t>
            </a:r>
            <a:r>
              <a:rPr lang="fr-FR" sz="4800" dirty="0" err="1">
                <a:latin typeface="Cambria" pitchFamily="18" charset="0"/>
              </a:rPr>
              <a:t>activitati</a:t>
            </a:r>
            <a:r>
              <a:rPr lang="fr-FR" sz="4800" dirty="0">
                <a:latin typeface="Cambria" pitchFamily="18" charset="0"/>
              </a:rPr>
              <a:t> in </a:t>
            </a:r>
            <a:r>
              <a:rPr lang="fr-FR" sz="4800" dirty="0" err="1">
                <a:latin typeface="Cambria" pitchFamily="18" charset="0"/>
              </a:rPr>
              <a:t>aer</a:t>
            </a:r>
            <a:r>
              <a:rPr lang="fr-FR" sz="4800" dirty="0">
                <a:latin typeface="Cambria" pitchFamily="18" charset="0"/>
              </a:rPr>
              <a:t> liber;</a:t>
            </a:r>
          </a:p>
          <a:p>
            <a:pPr marL="720000" lvl="0">
              <a:buFont typeface="Wingdings" pitchFamily="2" charset="2"/>
              <a:buChar char="ü"/>
            </a:pPr>
            <a:r>
              <a:rPr lang="fr-FR" sz="4800" dirty="0">
                <a:latin typeface="Cambria" pitchFamily="18" charset="0"/>
              </a:rPr>
              <a:t>diverse </a:t>
            </a:r>
            <a:r>
              <a:rPr lang="fr-FR" sz="4800" dirty="0" err="1">
                <a:latin typeface="Cambria" pitchFamily="18" charset="0"/>
              </a:rPr>
              <a:t>alte</a:t>
            </a:r>
            <a:r>
              <a:rPr lang="fr-FR" sz="4800" dirty="0">
                <a:latin typeface="Cambria" pitchFamily="18" charset="0"/>
              </a:rPr>
              <a:t> </a:t>
            </a:r>
            <a:r>
              <a:rPr lang="fr-FR" sz="4800" dirty="0" err="1">
                <a:latin typeface="Cambria" pitchFamily="18" charset="0"/>
              </a:rPr>
              <a:t>servicii</a:t>
            </a:r>
            <a:r>
              <a:rPr lang="fr-FR" sz="4800" dirty="0">
                <a:latin typeface="Cambria" pitchFamily="18" charset="0"/>
              </a:rPr>
              <a:t> (sala de fitness, </a:t>
            </a:r>
            <a:r>
              <a:rPr lang="fr-FR" sz="4800" dirty="0" err="1">
                <a:latin typeface="Cambria" pitchFamily="18" charset="0"/>
              </a:rPr>
              <a:t>masaj</a:t>
            </a:r>
            <a:r>
              <a:rPr lang="fr-FR" sz="4800" dirty="0">
                <a:latin typeface="Cambria" pitchFamily="18" charset="0"/>
              </a:rPr>
              <a:t>, </a:t>
            </a:r>
            <a:r>
              <a:rPr lang="fr-FR" sz="4800" dirty="0" err="1">
                <a:latin typeface="Cambria" pitchFamily="18" charset="0"/>
              </a:rPr>
              <a:t>pictura</a:t>
            </a:r>
            <a:r>
              <a:rPr lang="fr-FR" sz="4800" dirty="0">
                <a:latin typeface="Cambria" pitchFamily="18" charset="0"/>
              </a:rPr>
              <a:t>,  etc.).</a:t>
            </a:r>
          </a:p>
          <a:p>
            <a:pPr lvl="0">
              <a:buFont typeface="Wingdings" pitchFamily="2" charset="2"/>
              <a:buChar char="ü"/>
            </a:pPr>
            <a:endParaRPr lang="fr-FR" sz="4800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fr-FR" sz="4800" b="1" dirty="0" err="1">
                <a:latin typeface="Cambria" pitchFamily="18" charset="0"/>
              </a:rPr>
              <a:t>Servicii</a:t>
            </a:r>
            <a:r>
              <a:rPr lang="fr-FR" sz="4800" b="1" dirty="0">
                <a:latin typeface="Cambria" pitchFamily="18" charset="0"/>
              </a:rPr>
              <a:t> de </a:t>
            </a:r>
            <a:r>
              <a:rPr lang="fr-FR" sz="4800" b="1" dirty="0" err="1">
                <a:latin typeface="Cambria" pitchFamily="18" charset="0"/>
              </a:rPr>
              <a:t>comert</a:t>
            </a:r>
            <a:r>
              <a:rPr lang="fr-FR" sz="4800" b="1" dirty="0">
                <a:latin typeface="Cambria" pitchFamily="18" charset="0"/>
              </a:rPr>
              <a:t> si  </a:t>
            </a:r>
            <a:r>
              <a:rPr lang="fr-FR" sz="4800" b="1" dirty="0" err="1">
                <a:latin typeface="Cambria" pitchFamily="18" charset="0"/>
              </a:rPr>
              <a:t>alimentatie</a:t>
            </a:r>
            <a:r>
              <a:rPr lang="fr-FR" sz="4800" b="1" dirty="0">
                <a:latin typeface="Cambria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endParaRPr lang="fr-FR" sz="48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o-RO" sz="4800" b="1" dirty="0">
                <a:latin typeface="Cambria" pitchFamily="18" charset="0"/>
              </a:rPr>
              <a:t>Afacerea își dorește să promoveze  relaxarea in natura , sportul  și totodată să obțină un câștig financiar. </a:t>
            </a:r>
            <a:endParaRPr lang="fr-FR" sz="4800" b="1" dirty="0"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7128B-DD7D-4D83-BDC6-7C0F8ADD0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528392" cy="23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6823">
        <p14:gallery dir="l"/>
      </p:transition>
    </mc:Choice>
    <mc:Fallback xmlns="">
      <p:transition spd="slow" advClick="0" advTm="2682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>
            <p:ph type="title"/>
          </p:nvPr>
        </p:nvSpPr>
        <p:spPr>
          <a:xfrm>
            <a:off x="467544" y="111839"/>
            <a:ext cx="6912768" cy="60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</a:rPr>
              <a:t>CAMPING " INIMA NATURII"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66" y="692696"/>
            <a:ext cx="7386638" cy="48202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00" b="1" dirty="0">
              <a:latin typeface="Cambria" pitchFamily="18" charset="0"/>
            </a:endParaRPr>
          </a:p>
          <a:p>
            <a:r>
              <a:rPr lang="ro-RO" sz="5600" dirty="0">
                <a:latin typeface="Cambria" pitchFamily="18" charset="0"/>
              </a:rPr>
              <a:t>Locatia impleme</a:t>
            </a:r>
            <a:r>
              <a:rPr lang="en-US" sz="5600" dirty="0">
                <a:latin typeface="Cambria" pitchFamily="18" charset="0"/>
              </a:rPr>
              <a:t>n</a:t>
            </a:r>
            <a:r>
              <a:rPr lang="ro-RO" sz="5600" dirty="0">
                <a:latin typeface="Cambria" pitchFamily="18" charset="0"/>
              </a:rPr>
              <a:t>tarii proiectului: </a:t>
            </a:r>
            <a:r>
              <a:rPr lang="en-US" sz="5600" dirty="0" err="1">
                <a:latin typeface="Cambria" pitchFamily="18" charset="0"/>
              </a:rPr>
              <a:t>Judetul</a:t>
            </a:r>
            <a:r>
              <a:rPr lang="en-US" sz="5600" dirty="0">
                <a:latin typeface="Cambria" pitchFamily="18" charset="0"/>
              </a:rPr>
              <a:t> </a:t>
            </a:r>
            <a:r>
              <a:rPr lang="en-US" sz="5600" dirty="0" err="1">
                <a:latin typeface="Cambria" pitchFamily="18" charset="0"/>
              </a:rPr>
              <a:t>Arges</a:t>
            </a:r>
            <a:r>
              <a:rPr lang="ro-RO" sz="5600" dirty="0">
                <a:latin typeface="Cambria" pitchFamily="18" charset="0"/>
              </a:rPr>
              <a:t>, Punct de lucru: Judetul Arges, </a:t>
            </a:r>
            <a:r>
              <a:rPr lang="en-US" sz="5600" dirty="0">
                <a:latin typeface="Cambria" pitchFamily="18" charset="0"/>
              </a:rPr>
              <a:t>C</a:t>
            </a:r>
            <a:r>
              <a:rPr lang="ro-RO" sz="5600" dirty="0">
                <a:latin typeface="Cambria" pitchFamily="18" charset="0"/>
              </a:rPr>
              <a:t>omuna Uda, Sat Salistea, la limita cu judet</a:t>
            </a:r>
            <a:r>
              <a:rPr lang="en-US" sz="5600" dirty="0" err="1">
                <a:latin typeface="Cambria" pitchFamily="18" charset="0"/>
              </a:rPr>
              <a:t>ul</a:t>
            </a:r>
            <a:r>
              <a:rPr lang="ro-RO" sz="5600" dirty="0">
                <a:latin typeface="Cambria" pitchFamily="18" charset="0"/>
              </a:rPr>
              <a:t> Valcea si Judet</a:t>
            </a:r>
            <a:r>
              <a:rPr lang="en-US" sz="5600" dirty="0" err="1">
                <a:latin typeface="Cambria" pitchFamily="18" charset="0"/>
              </a:rPr>
              <a:t>ul</a:t>
            </a:r>
            <a:r>
              <a:rPr lang="ro-RO" sz="5600" dirty="0">
                <a:latin typeface="Cambria" pitchFamily="18" charset="0"/>
              </a:rPr>
              <a:t> Olt,</a:t>
            </a:r>
            <a:r>
              <a:rPr lang="en-US" sz="5600" dirty="0">
                <a:latin typeface="Cambria" pitchFamily="18" charset="0"/>
              </a:rPr>
              <a:t>  </a:t>
            </a:r>
            <a:r>
              <a:rPr lang="ro-RO" sz="5600" dirty="0">
                <a:latin typeface="Cambria" pitchFamily="18" charset="0"/>
              </a:rPr>
              <a:t> in care nivelul de antreprenoriat </a:t>
            </a:r>
            <a:r>
              <a:rPr lang="en-US" sz="5600" dirty="0">
                <a:latin typeface="Cambria" pitchFamily="18" charset="0"/>
              </a:rPr>
              <a:t> </a:t>
            </a:r>
            <a:r>
              <a:rPr lang="en-US" sz="5600" dirty="0" err="1">
                <a:latin typeface="Cambria" pitchFamily="18" charset="0"/>
              </a:rPr>
              <a:t>si</a:t>
            </a:r>
            <a:r>
              <a:rPr lang="en-US" sz="5600" dirty="0">
                <a:latin typeface="Cambria" pitchFamily="18" charset="0"/>
              </a:rPr>
              <a:t> </a:t>
            </a:r>
            <a:r>
              <a:rPr lang="en-US" sz="5600" dirty="0" err="1">
                <a:latin typeface="Cambria" pitchFamily="18" charset="0"/>
              </a:rPr>
              <a:t>nivelul</a:t>
            </a:r>
            <a:r>
              <a:rPr lang="en-US" sz="5600" dirty="0">
                <a:latin typeface="Cambria" pitchFamily="18" charset="0"/>
              </a:rPr>
              <a:t> de </a:t>
            </a:r>
            <a:r>
              <a:rPr lang="ro-RO" sz="5600" dirty="0">
                <a:latin typeface="Cambria" pitchFamily="18" charset="0"/>
              </a:rPr>
              <a:t> dezvoltare </a:t>
            </a:r>
            <a:r>
              <a:rPr lang="en-US" sz="5600" dirty="0">
                <a:latin typeface="Cambria" pitchFamily="18" charset="0"/>
              </a:rPr>
              <a:t> </a:t>
            </a:r>
            <a:r>
              <a:rPr lang="en-US" sz="5600" dirty="0" err="1">
                <a:latin typeface="Cambria" pitchFamily="18" charset="0"/>
              </a:rPr>
              <a:t>prezinta</a:t>
            </a:r>
            <a:r>
              <a:rPr lang="en-US" sz="5600" dirty="0">
                <a:latin typeface="Cambria" pitchFamily="18" charset="0"/>
              </a:rPr>
              <a:t> </a:t>
            </a:r>
            <a:r>
              <a:rPr lang="en-US" sz="5600" dirty="0" err="1">
                <a:latin typeface="Cambria" pitchFamily="18" charset="0"/>
              </a:rPr>
              <a:t>oportunitati</a:t>
            </a:r>
            <a:r>
              <a:rPr lang="ro-RO" sz="5600" dirty="0">
                <a:latin typeface="Cambria" pitchFamily="18" charset="0"/>
              </a:rPr>
              <a:t>.</a:t>
            </a:r>
            <a:r>
              <a:rPr lang="fr-FR" sz="5600" dirty="0">
                <a:latin typeface="Cambria" pitchFamily="18" charset="0"/>
              </a:rPr>
              <a:t>	</a:t>
            </a:r>
          </a:p>
          <a:p>
            <a:pPr marL="0" indent="0">
              <a:buNone/>
            </a:pPr>
            <a:r>
              <a:rPr lang="fr-FR" sz="4800" dirty="0">
                <a:latin typeface="Cambria" pitchFamily="18" charset="0"/>
              </a:rPr>
              <a:t>  </a:t>
            </a:r>
          </a:p>
          <a:p>
            <a:pPr marL="0" indent="0">
              <a:buNone/>
            </a:pPr>
            <a:r>
              <a:rPr lang="en-US" sz="3600" b="1" dirty="0">
                <a:latin typeface="Cambria" pitchFamily="18" charset="0"/>
              </a:rPr>
              <a:t>			</a:t>
            </a:r>
          </a:p>
          <a:p>
            <a:pPr marL="0" indent="0">
              <a:buNone/>
            </a:pPr>
            <a:endParaRPr lang="en-US" sz="3600" b="1" dirty="0">
              <a:latin typeface="Cambria" pitchFamily="18" charset="0"/>
            </a:endParaRPr>
          </a:p>
          <a:p>
            <a:pPr marL="0" indent="0">
              <a:buNone/>
            </a:pPr>
            <a:endParaRPr lang="en-US" sz="3600" b="1" dirty="0">
              <a:latin typeface="Cambria" pitchFamily="18" charset="0"/>
            </a:endParaRPr>
          </a:p>
          <a:p>
            <a:pPr marL="0" indent="0">
              <a:buNone/>
            </a:pPr>
            <a:endParaRPr lang="en-US" sz="36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mbria" pitchFamily="18" charset="0"/>
              </a:rPr>
              <a:t>	</a:t>
            </a:r>
          </a:p>
          <a:p>
            <a:pPr marL="0" indent="0">
              <a:buNone/>
            </a:pPr>
            <a:endParaRPr lang="en-US" sz="36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o-RO" sz="4800" b="1" dirty="0">
                <a:latin typeface="Cambria" pitchFamily="18" charset="0"/>
              </a:rPr>
              <a:t>Avantajele unei astfel de afaceri sunt:</a:t>
            </a:r>
            <a:endParaRPr lang="fr-FR" sz="4800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o-RO" sz="4800" dirty="0">
                <a:latin typeface="Cambria" pitchFamily="18" charset="0"/>
              </a:rPr>
              <a:t>cererea mare pentru turismul ecologic atât din partea firmelor care vor să organizeze activităţi de team</a:t>
            </a:r>
            <a:r>
              <a:rPr lang="en-US" sz="4800" dirty="0">
                <a:latin typeface="Cambria" pitchFamily="18" charset="0"/>
              </a:rPr>
              <a:t>-</a:t>
            </a:r>
            <a:r>
              <a:rPr lang="ro-RO" sz="4800" dirty="0">
                <a:latin typeface="Cambria" pitchFamily="18" charset="0"/>
              </a:rPr>
              <a:t>building pentru angajaţi, cât şi din partea celor pasionaţi de expeditii;</a:t>
            </a:r>
            <a:endParaRPr lang="fr-FR" sz="4800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4800" dirty="0" err="1">
                <a:latin typeface="Cambria" pitchFamily="18" charset="0"/>
              </a:rPr>
              <a:t>concurența</a:t>
            </a:r>
            <a:r>
              <a:rPr lang="es-ES" sz="4800" dirty="0">
                <a:latin typeface="Cambria" pitchFamily="18" charset="0"/>
              </a:rPr>
              <a:t> </a:t>
            </a:r>
            <a:r>
              <a:rPr lang="es-ES" sz="4800" dirty="0" err="1">
                <a:latin typeface="Cambria" pitchFamily="18" charset="0"/>
              </a:rPr>
              <a:t>scăzută</a:t>
            </a:r>
            <a:r>
              <a:rPr lang="es-ES" sz="4800" dirty="0">
                <a:latin typeface="Cambria" pitchFamily="18" charset="0"/>
              </a:rPr>
              <a:t> pe </a:t>
            </a:r>
            <a:r>
              <a:rPr lang="es-ES" sz="4800" dirty="0" err="1">
                <a:latin typeface="Cambria" pitchFamily="18" charset="0"/>
              </a:rPr>
              <a:t>piața</a:t>
            </a:r>
            <a:r>
              <a:rPr lang="es-ES" sz="4800" dirty="0">
                <a:latin typeface="Cambria" pitchFamily="18" charset="0"/>
              </a:rPr>
              <a:t> </a:t>
            </a:r>
            <a:r>
              <a:rPr lang="es-ES" sz="4800" dirty="0" err="1">
                <a:latin typeface="Cambria" pitchFamily="18" charset="0"/>
              </a:rPr>
              <a:t>serviciilor</a:t>
            </a:r>
            <a:r>
              <a:rPr lang="es-ES" sz="4800" dirty="0">
                <a:latin typeface="Cambria" pitchFamily="18" charset="0"/>
              </a:rPr>
              <a:t> </a:t>
            </a:r>
            <a:r>
              <a:rPr lang="es-ES" sz="4800" dirty="0" err="1">
                <a:latin typeface="Cambria" pitchFamily="18" charset="0"/>
              </a:rPr>
              <a:t>din</a:t>
            </a:r>
            <a:r>
              <a:rPr lang="es-ES" sz="4800" dirty="0">
                <a:latin typeface="Cambria" pitchFamily="18" charset="0"/>
              </a:rPr>
              <a:t> </a:t>
            </a:r>
            <a:r>
              <a:rPr lang="es-ES" sz="4800" dirty="0" err="1">
                <a:latin typeface="Cambria" pitchFamily="18" charset="0"/>
              </a:rPr>
              <a:t>România</a:t>
            </a:r>
            <a:r>
              <a:rPr lang="es-ES" sz="4800" dirty="0">
                <a:latin typeface="Cambria" pitchFamily="18" charset="0"/>
              </a:rPr>
              <a:t>.</a:t>
            </a:r>
            <a:endParaRPr lang="fr-FR" sz="4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o-RO" sz="4800" b="1" dirty="0">
                <a:latin typeface="Cambria" pitchFamily="18" charset="0"/>
              </a:rPr>
              <a:t>Obiective: </a:t>
            </a:r>
            <a:endParaRPr lang="fr-FR" sz="4800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o-RO" sz="4800" b="1" dirty="0">
                <a:latin typeface="Cambria" pitchFamily="18" charset="0"/>
              </a:rPr>
              <a:t>- promovare ecoturism;</a:t>
            </a:r>
            <a:endParaRPr lang="fr-FR" sz="4800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o-RO" sz="4800" dirty="0">
                <a:latin typeface="Cambria" pitchFamily="18" charset="0"/>
              </a:rPr>
              <a:t>- </a:t>
            </a:r>
            <a:r>
              <a:rPr lang="en-US" sz="4800" dirty="0" err="1">
                <a:latin typeface="Cambria" pitchFamily="18" charset="0"/>
              </a:rPr>
              <a:t>recuperarea</a:t>
            </a:r>
            <a:r>
              <a:rPr lang="ro-RO" sz="4800" dirty="0">
                <a:latin typeface="Cambria" pitchFamily="18" charset="0"/>
              </a:rPr>
              <a:t> investiţi</a:t>
            </a:r>
            <a:r>
              <a:rPr lang="en-US" sz="4800" dirty="0" err="1">
                <a:latin typeface="Cambria" pitchFamily="18" charset="0"/>
              </a:rPr>
              <a:t>ei</a:t>
            </a:r>
            <a:r>
              <a:rPr lang="ro-RO" sz="4800" dirty="0">
                <a:latin typeface="Cambria" pitchFamily="18" charset="0"/>
              </a:rPr>
              <a:t> într-un timp scurt;</a:t>
            </a:r>
            <a:endParaRPr lang="fr-FR" sz="4800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800" dirty="0">
                <a:latin typeface="Cambria" pitchFamily="18" charset="0"/>
              </a:rPr>
              <a:t>- </a:t>
            </a:r>
            <a:r>
              <a:rPr lang="ro-RO" sz="4800" dirty="0">
                <a:latin typeface="Cambria" pitchFamily="18" charset="0"/>
              </a:rPr>
              <a:t>parteneriate care să permită extinderea afacerii; </a:t>
            </a:r>
            <a:endParaRPr lang="en-US" sz="4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o-RO" sz="4800" b="1" dirty="0">
                <a:latin typeface="Cambria" pitchFamily="18" charset="0"/>
              </a:rPr>
              <a:t>Succesiunea activităţilor:</a:t>
            </a:r>
            <a:endParaRPr lang="fr-FR" sz="4800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4800" dirty="0">
                <a:latin typeface="Cambria" pitchFamily="18" charset="0"/>
              </a:rPr>
              <a:t>Realizarea proiectului şi prezentarea lui la autoritatile locale;</a:t>
            </a:r>
            <a:endParaRPr lang="fr-FR" sz="4800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4800" dirty="0">
                <a:latin typeface="Cambria" pitchFamily="18" charset="0"/>
              </a:rPr>
              <a:t>Acceptarea proiectului de către primărie ;</a:t>
            </a:r>
            <a:endParaRPr lang="fr-FR" sz="4800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4800" dirty="0">
                <a:latin typeface="Cambria" pitchFamily="18" charset="0"/>
              </a:rPr>
              <a:t>Amenajarea spatiului/asigurarea utilitatilor  ;</a:t>
            </a:r>
            <a:endParaRPr lang="fr-FR" sz="4800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4800" dirty="0">
                <a:latin typeface="Cambria" pitchFamily="18" charset="0"/>
              </a:rPr>
              <a:t>Promovarea serviciului nostru prin publicitate;</a:t>
            </a:r>
            <a:endParaRPr lang="fr-FR" sz="4800" dirty="0">
              <a:latin typeface="Cambr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o-RO" sz="4800" dirty="0">
                <a:latin typeface="Cambria" pitchFamily="18" charset="0"/>
              </a:rPr>
              <a:t>Demararea activităţii.</a:t>
            </a:r>
            <a:endParaRPr lang="en-US" sz="4800" dirty="0">
              <a:latin typeface="Cambria" pitchFamily="18" charset="0"/>
            </a:endParaRPr>
          </a:p>
          <a:p>
            <a:pPr marL="0" lvl="0" indent="0">
              <a:buNone/>
            </a:pPr>
            <a:endParaRPr lang="en-US" sz="500" dirty="0">
              <a:latin typeface="Cambria" pitchFamily="18" charset="0"/>
            </a:endParaRPr>
          </a:p>
          <a:p>
            <a:pPr marL="0" lvl="0" indent="0">
              <a:buNone/>
            </a:pPr>
            <a:endParaRPr lang="en-US" sz="600" dirty="0">
              <a:latin typeface="Cambria" pitchFamily="18" charset="0"/>
            </a:endParaRPr>
          </a:p>
          <a:p>
            <a:pPr marL="0" lvl="0" indent="0">
              <a:buNone/>
            </a:pPr>
            <a:endParaRPr lang="fr-FR" sz="600" dirty="0"/>
          </a:p>
          <a:p>
            <a:pPr marL="0" indent="0">
              <a:buNone/>
            </a:pPr>
            <a:endParaRPr lang="en-US" sz="600" dirty="0">
              <a:latin typeface="Cambria" pitchFamily="18" charset="0"/>
            </a:endParaRPr>
          </a:p>
          <a:p>
            <a:pPr>
              <a:buFontTx/>
              <a:buChar char="-"/>
            </a:pPr>
            <a:endParaRPr lang="en-US" sz="600" dirty="0">
              <a:latin typeface="Cambria" pitchFamily="18" charset="0"/>
            </a:endParaRPr>
          </a:p>
          <a:p>
            <a:pPr marL="0" indent="0">
              <a:buNone/>
            </a:pPr>
            <a:endParaRPr lang="fr-FR" sz="600" dirty="0">
              <a:latin typeface="Cambria" pitchFamily="18" charset="0"/>
            </a:endParaRPr>
          </a:p>
          <a:p>
            <a:endParaRPr lang="fr-FR" sz="1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08331" y="1751232"/>
            <a:ext cx="1872208" cy="122413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355976" y="1708189"/>
            <a:ext cx="1994778" cy="1296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78389-43E2-4316-8CEC-4994F1A90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77072"/>
            <a:ext cx="1761385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2302">
        <p14:pan dir="u"/>
      </p:transition>
    </mc:Choice>
    <mc:Fallback xmlns="">
      <p:transition spd="slow" advClick="0" advTm="2230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9|1.4|0.6|1.2|1|1.1|0.8|1|0.5|1|0.3|0.4|1.2|0.5|0.6|0.9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4276</Words>
  <Application>Microsoft Office PowerPoint</Application>
  <PresentationFormat>Expunere pe ecran (4:3)</PresentationFormat>
  <Paragraphs>767</Paragraphs>
  <Slides>20</Slides>
  <Notes>4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Cooper Black</vt:lpstr>
      <vt:lpstr>Courier New</vt:lpstr>
      <vt:lpstr>Times New Roman</vt:lpstr>
      <vt:lpstr>Verdana</vt:lpstr>
      <vt:lpstr>Wingdings</vt:lpstr>
      <vt:lpstr>Wingdings 3</vt:lpstr>
      <vt:lpstr>Ion</vt:lpstr>
      <vt:lpstr>COLEGIUL ECONOMIC HERMES BUCURESTI PLAN DE AFACERI – CAMPING "INIMA  NATURII" Domeniu de pregatire profesionala : Economic Calificarea: Tehnician in activitati economice CRR XI- Laborator tehnologic – FE-Aplicatie -Modul 1 Administrarea firmei, Modul 2 Marketing,  Modul 3 Contabilitae Prof. coordonator:  Costache Gabriela Colegiul Economic Hermes Bucuresti  REALIZAT SI PREZENTAT IN CADRUL PROIECTULUI EDUCATIONAL “CONSUMATOR INFORMAT-CONSUMATOR CASTIGAT”- EDITIA  V-2019-COLEGIUL ECONOMIC “COSTIN C. KIRITESCU”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  <vt:lpstr>CAMPING " INIMA NATURII"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</dc:creator>
  <cp:lastModifiedBy>Rodica</cp:lastModifiedBy>
  <cp:revision>260</cp:revision>
  <cp:lastPrinted>1601-01-01T00:00:00Z</cp:lastPrinted>
  <dcterms:created xsi:type="dcterms:W3CDTF">2019-03-12T19:32:51Z</dcterms:created>
  <dcterms:modified xsi:type="dcterms:W3CDTF">2020-08-12T07:06:17Z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TC102037761033</vt:lpwstr>
  </property>
</Properties>
</file>